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3" r:id="rId1"/>
  </p:sldMasterIdLst>
  <p:sldIdLst>
    <p:sldId id="312" r:id="rId2"/>
    <p:sldId id="321" r:id="rId3"/>
    <p:sldId id="316" r:id="rId4"/>
    <p:sldId id="317" r:id="rId5"/>
    <p:sldId id="318" r:id="rId6"/>
    <p:sldId id="319" r:id="rId7"/>
    <p:sldId id="324"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315" r:id="rId28"/>
    <p:sldId id="288" r:id="rId29"/>
    <p:sldId id="287" r:id="rId30"/>
    <p:sldId id="277" r:id="rId31"/>
    <p:sldId id="278" r:id="rId32"/>
    <p:sldId id="279" r:id="rId33"/>
    <p:sldId id="280" r:id="rId34"/>
    <p:sldId id="281" r:id="rId35"/>
    <p:sldId id="289" r:id="rId36"/>
    <p:sldId id="282" r:id="rId37"/>
    <p:sldId id="283" r:id="rId38"/>
    <p:sldId id="284" r:id="rId39"/>
    <p:sldId id="286" r:id="rId40"/>
    <p:sldId id="326" r:id="rId41"/>
    <p:sldId id="290" r:id="rId42"/>
    <p:sldId id="291" r:id="rId43"/>
    <p:sldId id="292" r:id="rId44"/>
    <p:sldId id="293" r:id="rId45"/>
    <p:sldId id="294" r:id="rId46"/>
    <p:sldId id="295" r:id="rId47"/>
    <p:sldId id="296" r:id="rId48"/>
    <p:sldId id="297" r:id="rId49"/>
    <p:sldId id="298" r:id="rId50"/>
    <p:sldId id="299" r:id="rId51"/>
    <p:sldId id="300" r:id="rId52"/>
    <p:sldId id="304" r:id="rId53"/>
    <p:sldId id="305" r:id="rId54"/>
    <p:sldId id="323" r:id="rId55"/>
    <p:sldId id="306" r:id="rId56"/>
    <p:sldId id="307" r:id="rId57"/>
    <p:sldId id="308" r:id="rId58"/>
    <p:sldId id="309" r:id="rId59"/>
    <p:sldId id="322" r:id="rId60"/>
    <p:sldId id="310" r:id="rId61"/>
    <p:sldId id="311" r:id="rId62"/>
    <p:sldId id="32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25EC792-1260-4E6C-B84B-ED56A6FCDD12}" type="datetimeFigureOut">
              <a:rPr lang="en-IN" smtClean="0"/>
              <a:t>09-01-2024</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81115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171972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3378303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19D7B0A-6D6B-4E05-9800-FE48387CE87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50908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2140683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25EC792-1260-4E6C-B84B-ED56A6FCDD12}" type="datetimeFigureOut">
              <a:rPr lang="en-IN" smtClean="0"/>
              <a:t>09-01-2024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2088998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25EC792-1260-4E6C-B84B-ED56A6FCDD12}" type="datetimeFigureOut">
              <a:rPr lang="en-IN" smtClean="0"/>
              <a:t>09-01-2024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3602095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5EC792-1260-4E6C-B84B-ED56A6FCDD12}"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3587775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F25EC792-1260-4E6C-B84B-ED56A6FCDD12}" type="datetimeFigureOut">
              <a:rPr lang="en-IN" smtClean="0"/>
              <a:t>09-01-2024</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276164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5EC792-1260-4E6C-B84B-ED56A6FCDD12}" type="datetimeFigureOut">
              <a:rPr lang="en-IN" smtClean="0"/>
              <a:t>09-01-2024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2217825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F25EC792-1260-4E6C-B84B-ED56A6FCDD12}" type="datetimeFigureOut">
              <a:rPr lang="en-IN" smtClean="0"/>
              <a:t>09-01-2024</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191112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1349494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5EC792-1260-4E6C-B84B-ED56A6FCDD12}" type="datetimeFigureOut">
              <a:rPr lang="en-IN" smtClean="0"/>
              <a:t>09-01-2024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647815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5EC792-1260-4E6C-B84B-ED56A6FCDD12}" type="datetimeFigureOut">
              <a:rPr lang="en-IN" smtClean="0"/>
              <a:t>09-01-2024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142104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5EC792-1260-4E6C-B84B-ED56A6FCDD12}" type="datetimeFigureOut">
              <a:rPr lang="en-IN" smtClean="0"/>
              <a:t>09-01-2024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361496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3308313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5EC792-1260-4E6C-B84B-ED56A6FCDD12}" type="datetimeFigureOut">
              <a:rPr lang="en-IN" smtClean="0"/>
              <a:t>09-01-2024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19D7B0A-6D6B-4E05-9800-FE48387CE879}" type="slidenum">
              <a:rPr lang="en-IN" smtClean="0"/>
              <a:t>‹#›</a:t>
            </a:fld>
            <a:endParaRPr lang="en-IN"/>
          </a:p>
        </p:txBody>
      </p:sp>
    </p:spTree>
    <p:extLst>
      <p:ext uri="{BB962C8B-B14F-4D97-AF65-F5344CB8AC3E}">
        <p14:creationId xmlns:p14="http://schemas.microsoft.com/office/powerpoint/2010/main" val="1342662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50000"/>
              </a:schemeClr>
            </a:gs>
            <a:gs pos="77000">
              <a:schemeClr val="bg2">
                <a:tint val="100000"/>
                <a:shade val="73000"/>
                <a:satMod val="155000"/>
              </a:schemeClr>
            </a:gs>
            <a:gs pos="100000">
              <a:schemeClr val="bg2">
                <a:tint val="100000"/>
                <a:shade val="67000"/>
                <a:satMod val="145000"/>
              </a:schemeClr>
            </a:gs>
          </a:gsLst>
          <a:lin ang="5400000" scaled="0"/>
          <a:tileRect/>
        </a:gradFill>
        <a:effectLst/>
      </p:bgPr>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25EC792-1260-4E6C-B84B-ED56A6FCDD12}" type="datetimeFigureOut">
              <a:rPr lang="en-IN" smtClean="0"/>
              <a:t>09-01-2024</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19D7B0A-6D6B-4E05-9800-FE48387CE879}" type="slidenum">
              <a:rPr lang="en-IN" smtClean="0"/>
              <a:t>‹#›</a:t>
            </a:fld>
            <a:endParaRPr lang="en-IN"/>
          </a:p>
        </p:txBody>
      </p:sp>
    </p:spTree>
    <p:extLst>
      <p:ext uri="{BB962C8B-B14F-4D97-AF65-F5344CB8AC3E}">
        <p14:creationId xmlns:p14="http://schemas.microsoft.com/office/powerpoint/2010/main" val="1986438129"/>
      </p:ext>
    </p:extLst>
  </p:cSld>
  <p:clrMap bg1="dk1" tx1="lt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6B37-008C-A029-C888-3BC940772F65}"/>
              </a:ext>
            </a:extLst>
          </p:cNvPr>
          <p:cNvSpPr>
            <a:spLocks noGrp="1"/>
          </p:cNvSpPr>
          <p:nvPr>
            <p:ph type="ctrTitle"/>
          </p:nvPr>
        </p:nvSpPr>
        <p:spPr>
          <a:xfrm>
            <a:off x="2910348" y="2003596"/>
            <a:ext cx="7197726" cy="2421464"/>
          </a:xfrm>
        </p:spPr>
        <p:txBody>
          <a:bodyPr/>
          <a:lstStyle/>
          <a:p>
            <a:r>
              <a:rPr lang="en-IN" b="1" i="1" u="sng" dirty="0"/>
              <a:t>Football Data Analytics</a:t>
            </a:r>
          </a:p>
        </p:txBody>
      </p:sp>
      <p:sp>
        <p:nvSpPr>
          <p:cNvPr id="3" name="TextBox 2">
            <a:extLst>
              <a:ext uri="{FF2B5EF4-FFF2-40B4-BE49-F238E27FC236}">
                <a16:creationId xmlns:a16="http://schemas.microsoft.com/office/drawing/2014/main" id="{16CE82F3-5282-8440-2C36-E7E9D7A3FA53}"/>
              </a:ext>
            </a:extLst>
          </p:cNvPr>
          <p:cNvSpPr txBox="1"/>
          <p:nvPr/>
        </p:nvSpPr>
        <p:spPr>
          <a:xfrm>
            <a:off x="3778898" y="4833257"/>
            <a:ext cx="6764694" cy="523220"/>
          </a:xfrm>
          <a:prstGeom prst="rect">
            <a:avLst/>
          </a:prstGeom>
          <a:noFill/>
        </p:spPr>
        <p:txBody>
          <a:bodyPr wrap="square" rtlCol="0">
            <a:spAutoFit/>
          </a:bodyPr>
          <a:lstStyle/>
          <a:p>
            <a:r>
              <a:rPr lang="en-IN" sz="2800" dirty="0"/>
              <a:t>By Rachit Singh </a:t>
            </a:r>
            <a:r>
              <a:rPr lang="en-IN" sz="2800"/>
              <a:t>22CD3024 </a:t>
            </a:r>
            <a:endParaRPr lang="en-IN" sz="2800" dirty="0"/>
          </a:p>
        </p:txBody>
      </p:sp>
    </p:spTree>
    <p:extLst>
      <p:ext uri="{BB962C8B-B14F-4D97-AF65-F5344CB8AC3E}">
        <p14:creationId xmlns:p14="http://schemas.microsoft.com/office/powerpoint/2010/main" val="30949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9B83-B8A5-30EC-DD5E-3431DE63DC79}"/>
              </a:ext>
            </a:extLst>
          </p:cNvPr>
          <p:cNvSpPr>
            <a:spLocks noGrp="1"/>
          </p:cNvSpPr>
          <p:nvPr>
            <p:ph type="title"/>
          </p:nvPr>
        </p:nvSpPr>
        <p:spPr/>
        <p:txBody>
          <a:bodyPr>
            <a:normAutofit/>
          </a:bodyPr>
          <a:lstStyle/>
          <a:p>
            <a:r>
              <a:rPr lang="en-IN" dirty="0"/>
              <a:t>Describing all the Parameters of Dataset</a:t>
            </a:r>
          </a:p>
        </p:txBody>
      </p:sp>
      <p:pic>
        <p:nvPicPr>
          <p:cNvPr id="5" name="Content Placeholder 4">
            <a:extLst>
              <a:ext uri="{FF2B5EF4-FFF2-40B4-BE49-F238E27FC236}">
                <a16:creationId xmlns:a16="http://schemas.microsoft.com/office/drawing/2014/main" id="{C90B4736-7309-AAAB-4ACE-DF0C77AC45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619546"/>
            <a:ext cx="10820400" cy="3173070"/>
          </a:xfrm>
        </p:spPr>
      </p:pic>
    </p:spTree>
    <p:extLst>
      <p:ext uri="{BB962C8B-B14F-4D97-AF65-F5344CB8AC3E}">
        <p14:creationId xmlns:p14="http://schemas.microsoft.com/office/powerpoint/2010/main" val="1510254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F80D-5D54-11BE-B6A3-D1CA2BD6A58B}"/>
              </a:ext>
            </a:extLst>
          </p:cNvPr>
          <p:cNvSpPr>
            <a:spLocks noGrp="1"/>
          </p:cNvSpPr>
          <p:nvPr>
            <p:ph type="title"/>
          </p:nvPr>
        </p:nvSpPr>
        <p:spPr/>
        <p:txBody>
          <a:bodyPr/>
          <a:lstStyle/>
          <a:p>
            <a:r>
              <a:rPr lang="en-IN" dirty="0"/>
              <a:t>Checking No. of Null Values</a:t>
            </a:r>
          </a:p>
        </p:txBody>
      </p:sp>
      <p:pic>
        <p:nvPicPr>
          <p:cNvPr id="5" name="Content Placeholder 4">
            <a:extLst>
              <a:ext uri="{FF2B5EF4-FFF2-40B4-BE49-F238E27FC236}">
                <a16:creationId xmlns:a16="http://schemas.microsoft.com/office/drawing/2014/main" id="{EBDD00A8-B821-F05D-5A97-416D781BD6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865" y="2281865"/>
            <a:ext cx="10722269" cy="3848433"/>
          </a:xfrm>
        </p:spPr>
      </p:pic>
    </p:spTree>
    <p:extLst>
      <p:ext uri="{BB962C8B-B14F-4D97-AF65-F5344CB8AC3E}">
        <p14:creationId xmlns:p14="http://schemas.microsoft.com/office/powerpoint/2010/main" val="138919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BED9-3C2A-6C01-269C-B67F0AF1C4DB}"/>
              </a:ext>
            </a:extLst>
          </p:cNvPr>
          <p:cNvSpPr>
            <a:spLocks noGrp="1"/>
          </p:cNvSpPr>
          <p:nvPr>
            <p:ph type="title"/>
          </p:nvPr>
        </p:nvSpPr>
        <p:spPr/>
        <p:txBody>
          <a:bodyPr>
            <a:normAutofit/>
          </a:bodyPr>
          <a:lstStyle/>
          <a:p>
            <a:r>
              <a:rPr lang="en-IN" dirty="0"/>
              <a:t>Inserting Columns for Minutes Played and Goals</a:t>
            </a:r>
          </a:p>
        </p:txBody>
      </p:sp>
      <p:pic>
        <p:nvPicPr>
          <p:cNvPr id="5" name="Content Placeholder 4">
            <a:extLst>
              <a:ext uri="{FF2B5EF4-FFF2-40B4-BE49-F238E27FC236}">
                <a16:creationId xmlns:a16="http://schemas.microsoft.com/office/drawing/2014/main" id="{DC14EA71-1EB0-D60D-F795-8ADAAEBC7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7915" y="2057401"/>
            <a:ext cx="9039088" cy="4351338"/>
          </a:xfrm>
        </p:spPr>
      </p:pic>
    </p:spTree>
    <p:extLst>
      <p:ext uri="{BB962C8B-B14F-4D97-AF65-F5344CB8AC3E}">
        <p14:creationId xmlns:p14="http://schemas.microsoft.com/office/powerpoint/2010/main" val="111804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8407-E362-7F55-9D4E-B3C394872370}"/>
              </a:ext>
            </a:extLst>
          </p:cNvPr>
          <p:cNvSpPr>
            <a:spLocks noGrp="1"/>
          </p:cNvSpPr>
          <p:nvPr>
            <p:ph type="title"/>
          </p:nvPr>
        </p:nvSpPr>
        <p:spPr/>
        <p:txBody>
          <a:bodyPr>
            <a:normAutofit/>
          </a:bodyPr>
          <a:lstStyle/>
          <a:p>
            <a:r>
              <a:rPr lang="en-IN" dirty="0"/>
              <a:t>Total Goals Scored : Penalty and Non Penalty Goals</a:t>
            </a:r>
          </a:p>
        </p:txBody>
      </p:sp>
      <p:pic>
        <p:nvPicPr>
          <p:cNvPr id="5" name="Content Placeholder 4">
            <a:extLst>
              <a:ext uri="{FF2B5EF4-FFF2-40B4-BE49-F238E27FC236}">
                <a16:creationId xmlns:a16="http://schemas.microsoft.com/office/drawing/2014/main" id="{2C9C81A4-812D-6328-519A-237FE074A4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572" y="2678139"/>
            <a:ext cx="10790855" cy="3055885"/>
          </a:xfrm>
        </p:spPr>
      </p:pic>
    </p:spTree>
    <p:extLst>
      <p:ext uri="{BB962C8B-B14F-4D97-AF65-F5344CB8AC3E}">
        <p14:creationId xmlns:p14="http://schemas.microsoft.com/office/powerpoint/2010/main" val="421366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568C-57C2-996A-E0F4-73FF988535DD}"/>
              </a:ext>
            </a:extLst>
          </p:cNvPr>
          <p:cNvSpPr>
            <a:spLocks noGrp="1"/>
          </p:cNvSpPr>
          <p:nvPr>
            <p:ph type="title"/>
          </p:nvPr>
        </p:nvSpPr>
        <p:spPr/>
        <p:txBody>
          <a:bodyPr>
            <a:normAutofit fontScale="90000"/>
          </a:bodyPr>
          <a:lstStyle/>
          <a:p>
            <a:r>
              <a:rPr lang="en-IN" dirty="0"/>
              <a:t>Penalty Attempts and Code for Penalties Missed vs Scored Pie Chart</a:t>
            </a:r>
          </a:p>
        </p:txBody>
      </p:sp>
      <p:pic>
        <p:nvPicPr>
          <p:cNvPr id="5" name="Content Placeholder 4">
            <a:extLst>
              <a:ext uri="{FF2B5EF4-FFF2-40B4-BE49-F238E27FC236}">
                <a16:creationId xmlns:a16="http://schemas.microsoft.com/office/drawing/2014/main" id="{7D3ACE13-C6A0-B6F3-872D-0B9C7B847B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762" y="2845793"/>
            <a:ext cx="10798476" cy="2720576"/>
          </a:xfrm>
        </p:spPr>
      </p:pic>
    </p:spTree>
    <p:extLst>
      <p:ext uri="{BB962C8B-B14F-4D97-AF65-F5344CB8AC3E}">
        <p14:creationId xmlns:p14="http://schemas.microsoft.com/office/powerpoint/2010/main" val="1751368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1154-A17C-71FA-A3D5-57D7C9F93831}"/>
              </a:ext>
            </a:extLst>
          </p:cNvPr>
          <p:cNvSpPr>
            <a:spLocks noGrp="1"/>
          </p:cNvSpPr>
          <p:nvPr>
            <p:ph type="title"/>
          </p:nvPr>
        </p:nvSpPr>
        <p:spPr/>
        <p:txBody>
          <a:bodyPr/>
          <a:lstStyle/>
          <a:p>
            <a:r>
              <a:rPr lang="en-IN" dirty="0"/>
              <a:t>Output Pie Chart</a:t>
            </a:r>
          </a:p>
        </p:txBody>
      </p:sp>
      <p:pic>
        <p:nvPicPr>
          <p:cNvPr id="5" name="Content Placeholder 4">
            <a:extLst>
              <a:ext uri="{FF2B5EF4-FFF2-40B4-BE49-F238E27FC236}">
                <a16:creationId xmlns:a16="http://schemas.microsoft.com/office/drawing/2014/main" id="{F1916D42-7435-D4B5-D0E7-2386AB22CB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6667" y="2193925"/>
            <a:ext cx="6538666" cy="4024313"/>
          </a:xfrm>
        </p:spPr>
      </p:pic>
    </p:spTree>
    <p:extLst>
      <p:ext uri="{BB962C8B-B14F-4D97-AF65-F5344CB8AC3E}">
        <p14:creationId xmlns:p14="http://schemas.microsoft.com/office/powerpoint/2010/main" val="1202452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0E41-A2DF-4B4D-7C27-C8DAEAB894F4}"/>
              </a:ext>
            </a:extLst>
          </p:cNvPr>
          <p:cNvSpPr>
            <a:spLocks noGrp="1"/>
          </p:cNvSpPr>
          <p:nvPr>
            <p:ph type="title"/>
          </p:nvPr>
        </p:nvSpPr>
        <p:spPr/>
        <p:txBody>
          <a:bodyPr>
            <a:normAutofit/>
          </a:bodyPr>
          <a:lstStyle/>
          <a:p>
            <a:r>
              <a:rPr lang="en-IN" dirty="0"/>
              <a:t>Unique and Positions and Players Playing Each Position</a:t>
            </a:r>
          </a:p>
        </p:txBody>
      </p:sp>
      <p:pic>
        <p:nvPicPr>
          <p:cNvPr id="5" name="Content Placeholder 4">
            <a:extLst>
              <a:ext uri="{FF2B5EF4-FFF2-40B4-BE49-F238E27FC236}">
                <a16:creationId xmlns:a16="http://schemas.microsoft.com/office/drawing/2014/main" id="{FEDA21F3-E864-460E-3F3D-03E5269D9F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1201" y="2193925"/>
            <a:ext cx="6549598" cy="4024313"/>
          </a:xfrm>
        </p:spPr>
      </p:pic>
    </p:spTree>
    <p:extLst>
      <p:ext uri="{BB962C8B-B14F-4D97-AF65-F5344CB8AC3E}">
        <p14:creationId xmlns:p14="http://schemas.microsoft.com/office/powerpoint/2010/main" val="3758323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4502C-04D7-9E58-471C-70C7334D163A}"/>
              </a:ext>
            </a:extLst>
          </p:cNvPr>
          <p:cNvSpPr>
            <a:spLocks noGrp="1"/>
          </p:cNvSpPr>
          <p:nvPr>
            <p:ph type="title"/>
          </p:nvPr>
        </p:nvSpPr>
        <p:spPr/>
        <p:txBody>
          <a:bodyPr/>
          <a:lstStyle/>
          <a:p>
            <a:r>
              <a:rPr lang="en-IN" dirty="0"/>
              <a:t>Different Nationalities</a:t>
            </a:r>
          </a:p>
        </p:txBody>
      </p:sp>
      <p:pic>
        <p:nvPicPr>
          <p:cNvPr id="5" name="Content Placeholder 4">
            <a:extLst>
              <a:ext uri="{FF2B5EF4-FFF2-40B4-BE49-F238E27FC236}">
                <a16:creationId xmlns:a16="http://schemas.microsoft.com/office/drawing/2014/main" id="{4DAABCFD-66EC-5FF7-3FCA-4532E3603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9192" y="2193925"/>
            <a:ext cx="7273615" cy="4024313"/>
          </a:xfrm>
        </p:spPr>
      </p:pic>
    </p:spTree>
    <p:extLst>
      <p:ext uri="{BB962C8B-B14F-4D97-AF65-F5344CB8AC3E}">
        <p14:creationId xmlns:p14="http://schemas.microsoft.com/office/powerpoint/2010/main" val="932672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D79E-F948-99EE-02F9-4994A7CDFA51}"/>
              </a:ext>
            </a:extLst>
          </p:cNvPr>
          <p:cNvSpPr>
            <a:spLocks noGrp="1"/>
          </p:cNvSpPr>
          <p:nvPr>
            <p:ph type="title"/>
          </p:nvPr>
        </p:nvSpPr>
        <p:spPr/>
        <p:txBody>
          <a:bodyPr/>
          <a:lstStyle/>
          <a:p>
            <a:r>
              <a:rPr lang="en-IN" dirty="0"/>
              <a:t>No. of Players at Each Club</a:t>
            </a:r>
          </a:p>
        </p:txBody>
      </p:sp>
      <p:pic>
        <p:nvPicPr>
          <p:cNvPr id="5" name="Content Placeholder 4">
            <a:extLst>
              <a:ext uri="{FF2B5EF4-FFF2-40B4-BE49-F238E27FC236}">
                <a16:creationId xmlns:a16="http://schemas.microsoft.com/office/drawing/2014/main" id="{36C539A9-8920-4FB5-0C47-C6E6158375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8509971" cy="4351338"/>
          </a:xfrm>
        </p:spPr>
      </p:pic>
    </p:spTree>
    <p:extLst>
      <p:ext uri="{BB962C8B-B14F-4D97-AF65-F5344CB8AC3E}">
        <p14:creationId xmlns:p14="http://schemas.microsoft.com/office/powerpoint/2010/main" val="3622598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AF6F-8194-4570-AAB5-EA8868BC3D06}"/>
              </a:ext>
            </a:extLst>
          </p:cNvPr>
          <p:cNvSpPr>
            <a:spLocks noGrp="1"/>
          </p:cNvSpPr>
          <p:nvPr>
            <p:ph type="title"/>
          </p:nvPr>
        </p:nvSpPr>
        <p:spPr/>
        <p:txBody>
          <a:bodyPr/>
          <a:lstStyle/>
          <a:p>
            <a:r>
              <a:rPr lang="en-IN" dirty="0"/>
              <a:t>Age Distribution of Players</a:t>
            </a:r>
          </a:p>
        </p:txBody>
      </p:sp>
      <p:pic>
        <p:nvPicPr>
          <p:cNvPr id="5" name="Content Placeholder 4">
            <a:extLst>
              <a:ext uri="{FF2B5EF4-FFF2-40B4-BE49-F238E27FC236}">
                <a16:creationId xmlns:a16="http://schemas.microsoft.com/office/drawing/2014/main" id="{0BFF36D1-D132-9AA8-3AAF-E516BD66E2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8466" y="2193925"/>
            <a:ext cx="6975067" cy="4024313"/>
          </a:xfrm>
        </p:spPr>
      </p:pic>
    </p:spTree>
    <p:extLst>
      <p:ext uri="{BB962C8B-B14F-4D97-AF65-F5344CB8AC3E}">
        <p14:creationId xmlns:p14="http://schemas.microsoft.com/office/powerpoint/2010/main" val="1459287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F7A9-303E-95E5-7B30-7B2ED2731083}"/>
              </a:ext>
            </a:extLst>
          </p:cNvPr>
          <p:cNvSpPr>
            <a:spLocks noGrp="1"/>
          </p:cNvSpPr>
          <p:nvPr>
            <p:ph type="title"/>
          </p:nvPr>
        </p:nvSpPr>
        <p:spPr/>
        <p:txBody>
          <a:bodyPr/>
          <a:lstStyle/>
          <a:p>
            <a:r>
              <a:rPr lang="en-IN" dirty="0"/>
              <a:t>Contents In the project</a:t>
            </a:r>
          </a:p>
        </p:txBody>
      </p:sp>
      <p:sp>
        <p:nvSpPr>
          <p:cNvPr id="3" name="Content Placeholder 2">
            <a:extLst>
              <a:ext uri="{FF2B5EF4-FFF2-40B4-BE49-F238E27FC236}">
                <a16:creationId xmlns:a16="http://schemas.microsoft.com/office/drawing/2014/main" id="{4A68E110-DA53-3BEB-EF36-DDB9425EC2B5}"/>
              </a:ext>
            </a:extLst>
          </p:cNvPr>
          <p:cNvSpPr>
            <a:spLocks noGrp="1"/>
          </p:cNvSpPr>
          <p:nvPr>
            <p:ph idx="1"/>
          </p:nvPr>
        </p:nvSpPr>
        <p:spPr/>
        <p:txBody>
          <a:bodyPr/>
          <a:lstStyle/>
          <a:p>
            <a:r>
              <a:rPr lang="en-IN" dirty="0"/>
              <a:t>EPL (English Premier League) Data Analytics</a:t>
            </a:r>
          </a:p>
          <a:p>
            <a:r>
              <a:rPr lang="en-IN" dirty="0"/>
              <a:t>Determining Underrated Players </a:t>
            </a:r>
          </a:p>
          <a:p>
            <a:r>
              <a:rPr lang="en-IN" dirty="0"/>
              <a:t>Creating Advanced Visualizations</a:t>
            </a:r>
          </a:p>
          <a:p>
            <a:r>
              <a:rPr lang="en-IN" dirty="0"/>
              <a:t>Ronaldo v/s Messi Rivalry Comparison</a:t>
            </a:r>
          </a:p>
          <a:p>
            <a:r>
              <a:rPr lang="en-IN" dirty="0"/>
              <a:t>UCL (UEFA Champions League) Data Analytics</a:t>
            </a:r>
          </a:p>
        </p:txBody>
      </p:sp>
    </p:spTree>
    <p:extLst>
      <p:ext uri="{BB962C8B-B14F-4D97-AF65-F5344CB8AC3E}">
        <p14:creationId xmlns:p14="http://schemas.microsoft.com/office/powerpoint/2010/main" val="537799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598-514D-F828-3414-5272D696B950}"/>
              </a:ext>
            </a:extLst>
          </p:cNvPr>
          <p:cNvSpPr>
            <a:spLocks noGrp="1"/>
          </p:cNvSpPr>
          <p:nvPr>
            <p:ph type="title"/>
          </p:nvPr>
        </p:nvSpPr>
        <p:spPr/>
        <p:txBody>
          <a:bodyPr>
            <a:normAutofit/>
          </a:bodyPr>
          <a:lstStyle/>
          <a:p>
            <a:r>
              <a:rPr lang="en-IN" dirty="0"/>
              <a:t>No. of Players Aged Under 20 at Each Club</a:t>
            </a:r>
          </a:p>
        </p:txBody>
      </p:sp>
      <p:pic>
        <p:nvPicPr>
          <p:cNvPr id="5" name="Content Placeholder 4">
            <a:extLst>
              <a:ext uri="{FF2B5EF4-FFF2-40B4-BE49-F238E27FC236}">
                <a16:creationId xmlns:a16="http://schemas.microsoft.com/office/drawing/2014/main" id="{CB3B475D-3672-38D7-6945-9A64DCB000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4864" y="2193925"/>
            <a:ext cx="6322271" cy="4024313"/>
          </a:xfrm>
        </p:spPr>
      </p:pic>
    </p:spTree>
    <p:extLst>
      <p:ext uri="{BB962C8B-B14F-4D97-AF65-F5344CB8AC3E}">
        <p14:creationId xmlns:p14="http://schemas.microsoft.com/office/powerpoint/2010/main" val="2239853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80B3-D069-1E7A-C648-A82EB6B20AF2}"/>
              </a:ext>
            </a:extLst>
          </p:cNvPr>
          <p:cNvSpPr>
            <a:spLocks noGrp="1"/>
          </p:cNvSpPr>
          <p:nvPr>
            <p:ph type="title"/>
          </p:nvPr>
        </p:nvSpPr>
        <p:spPr/>
        <p:txBody>
          <a:bodyPr>
            <a:normAutofit/>
          </a:bodyPr>
          <a:lstStyle/>
          <a:p>
            <a:r>
              <a:rPr lang="en-IN" dirty="0"/>
              <a:t>Displaying the Players Aged Under 20</a:t>
            </a:r>
          </a:p>
        </p:txBody>
      </p:sp>
      <p:pic>
        <p:nvPicPr>
          <p:cNvPr id="5" name="Content Placeholder 4">
            <a:extLst>
              <a:ext uri="{FF2B5EF4-FFF2-40B4-BE49-F238E27FC236}">
                <a16:creationId xmlns:a16="http://schemas.microsoft.com/office/drawing/2014/main" id="{0472A8B6-C126-C5D6-9096-BD940B9210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2310582"/>
            <a:ext cx="10515600" cy="2644876"/>
          </a:xfrm>
        </p:spPr>
      </p:pic>
    </p:spTree>
    <p:extLst>
      <p:ext uri="{BB962C8B-B14F-4D97-AF65-F5344CB8AC3E}">
        <p14:creationId xmlns:p14="http://schemas.microsoft.com/office/powerpoint/2010/main" val="3289158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FED5-EACB-A45A-E9B5-1C26E966E3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5439D71-C88E-1B05-A706-A5B6F54D7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683" y="78658"/>
            <a:ext cx="11895329" cy="6779341"/>
          </a:xfrm>
        </p:spPr>
      </p:pic>
    </p:spTree>
    <p:extLst>
      <p:ext uri="{BB962C8B-B14F-4D97-AF65-F5344CB8AC3E}">
        <p14:creationId xmlns:p14="http://schemas.microsoft.com/office/powerpoint/2010/main" val="763828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B466A9-10FD-13A5-788B-6A36F1537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315" y="157316"/>
            <a:ext cx="11906865" cy="6390968"/>
          </a:xfrm>
        </p:spPr>
      </p:pic>
    </p:spTree>
    <p:extLst>
      <p:ext uri="{BB962C8B-B14F-4D97-AF65-F5344CB8AC3E}">
        <p14:creationId xmlns:p14="http://schemas.microsoft.com/office/powerpoint/2010/main" val="1179708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BAE41B-9B6E-F34F-5999-B950C1D081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955" y="127818"/>
            <a:ext cx="11611897" cy="6518787"/>
          </a:xfrm>
        </p:spPr>
      </p:pic>
    </p:spTree>
    <p:extLst>
      <p:ext uri="{BB962C8B-B14F-4D97-AF65-F5344CB8AC3E}">
        <p14:creationId xmlns:p14="http://schemas.microsoft.com/office/powerpoint/2010/main" val="2646726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8504B-3F69-352B-829A-7548081497D1}"/>
              </a:ext>
            </a:extLst>
          </p:cNvPr>
          <p:cNvSpPr>
            <a:spLocks noGrp="1"/>
          </p:cNvSpPr>
          <p:nvPr>
            <p:ph type="title"/>
          </p:nvPr>
        </p:nvSpPr>
        <p:spPr/>
        <p:txBody>
          <a:bodyPr>
            <a:normAutofit/>
          </a:bodyPr>
          <a:lstStyle/>
          <a:p>
            <a:r>
              <a:rPr lang="en-IN" dirty="0"/>
              <a:t>Box Plot for Average Age of Players</a:t>
            </a:r>
          </a:p>
        </p:txBody>
      </p:sp>
      <p:pic>
        <p:nvPicPr>
          <p:cNvPr id="13" name="Content Placeholder 12">
            <a:extLst>
              <a:ext uri="{FF2B5EF4-FFF2-40B4-BE49-F238E27FC236}">
                <a16:creationId xmlns:a16="http://schemas.microsoft.com/office/drawing/2014/main" id="{C64CFAB0-D599-F4CF-E239-D65F380092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154" y="3855531"/>
            <a:ext cx="8443692" cy="701101"/>
          </a:xfrm>
        </p:spPr>
      </p:pic>
    </p:spTree>
    <p:extLst>
      <p:ext uri="{BB962C8B-B14F-4D97-AF65-F5344CB8AC3E}">
        <p14:creationId xmlns:p14="http://schemas.microsoft.com/office/powerpoint/2010/main" val="214569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F012-EE97-ACC3-7301-189E12D4FFCF}"/>
              </a:ext>
            </a:extLst>
          </p:cNvPr>
          <p:cNvSpPr>
            <a:spLocks noGrp="1"/>
          </p:cNvSpPr>
          <p:nvPr>
            <p:ph type="title"/>
          </p:nvPr>
        </p:nvSpPr>
        <p:spPr/>
        <p:txBody>
          <a:bodyPr>
            <a:normAutofit/>
          </a:bodyPr>
          <a:lstStyle/>
          <a:p>
            <a:r>
              <a:rPr lang="en-IN" dirty="0"/>
              <a:t>Box Plot Distribution for Age Distribution</a:t>
            </a:r>
          </a:p>
        </p:txBody>
      </p:sp>
      <p:pic>
        <p:nvPicPr>
          <p:cNvPr id="5" name="Content Placeholder 4">
            <a:extLst>
              <a:ext uri="{FF2B5EF4-FFF2-40B4-BE49-F238E27FC236}">
                <a16:creationId xmlns:a16="http://schemas.microsoft.com/office/drawing/2014/main" id="{EBAE3726-F728-3C6F-72AD-625DD05704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4758" y="2193925"/>
            <a:ext cx="5622484" cy="4024313"/>
          </a:xfrm>
        </p:spPr>
      </p:pic>
    </p:spTree>
    <p:extLst>
      <p:ext uri="{BB962C8B-B14F-4D97-AF65-F5344CB8AC3E}">
        <p14:creationId xmlns:p14="http://schemas.microsoft.com/office/powerpoint/2010/main" val="3999489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007F-5C8E-BEC1-9C23-1A77468BAC97}"/>
              </a:ext>
            </a:extLst>
          </p:cNvPr>
          <p:cNvSpPr>
            <a:spLocks noGrp="1"/>
          </p:cNvSpPr>
          <p:nvPr>
            <p:ph type="title"/>
          </p:nvPr>
        </p:nvSpPr>
        <p:spPr/>
        <p:txBody>
          <a:bodyPr/>
          <a:lstStyle/>
          <a:p>
            <a:r>
              <a:rPr lang="en-IN" dirty="0"/>
              <a:t>Determining Underrated Players</a:t>
            </a:r>
          </a:p>
        </p:txBody>
      </p:sp>
      <p:sp>
        <p:nvSpPr>
          <p:cNvPr id="3" name="Content Placeholder 2">
            <a:extLst>
              <a:ext uri="{FF2B5EF4-FFF2-40B4-BE49-F238E27FC236}">
                <a16:creationId xmlns:a16="http://schemas.microsoft.com/office/drawing/2014/main" id="{1D984BC5-9AEF-7F3C-F823-6E548F1F9B53}"/>
              </a:ext>
            </a:extLst>
          </p:cNvPr>
          <p:cNvSpPr>
            <a:spLocks noGrp="1"/>
          </p:cNvSpPr>
          <p:nvPr>
            <p:ph idx="1"/>
          </p:nvPr>
        </p:nvSpPr>
        <p:spPr/>
        <p:txBody>
          <a:bodyPr/>
          <a:lstStyle/>
          <a:p>
            <a:r>
              <a:rPr lang="en-IN" dirty="0"/>
              <a:t>We analyse players on the basis of their stats. Here, we gather their stats on basis of the position they play and compare with existing players to find the profile needed for the team </a:t>
            </a:r>
          </a:p>
          <a:p>
            <a:r>
              <a:rPr lang="en-IN" dirty="0"/>
              <a:t>This lets teams buy players at a lesser price which saves a lot of money . </a:t>
            </a:r>
          </a:p>
          <a:p>
            <a:r>
              <a:rPr lang="en-IN" dirty="0"/>
              <a:t>This approach was also shown in the movie Money Ball and is used by many clubs in the transfer market like Brentford, Benfica, Ajax, Brighton who have a comparatively lesser budget.</a:t>
            </a:r>
          </a:p>
        </p:txBody>
      </p:sp>
    </p:spTree>
    <p:extLst>
      <p:ext uri="{BB962C8B-B14F-4D97-AF65-F5344CB8AC3E}">
        <p14:creationId xmlns:p14="http://schemas.microsoft.com/office/powerpoint/2010/main" val="1134529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B8C1A-DBF2-29EA-B671-1650D20CBD23}"/>
              </a:ext>
            </a:extLst>
          </p:cNvPr>
          <p:cNvSpPr>
            <a:spLocks noGrp="1"/>
          </p:cNvSpPr>
          <p:nvPr>
            <p:ph type="title"/>
          </p:nvPr>
        </p:nvSpPr>
        <p:spPr/>
        <p:txBody>
          <a:bodyPr/>
          <a:lstStyle/>
          <a:p>
            <a:r>
              <a:rPr lang="en-IN" dirty="0"/>
              <a:t>Comparison of players ..</a:t>
            </a:r>
          </a:p>
        </p:txBody>
      </p:sp>
      <p:sp>
        <p:nvSpPr>
          <p:cNvPr id="3" name="Content Placeholder 2">
            <a:extLst>
              <a:ext uri="{FF2B5EF4-FFF2-40B4-BE49-F238E27FC236}">
                <a16:creationId xmlns:a16="http://schemas.microsoft.com/office/drawing/2014/main" id="{182BB9DB-2F1E-09CF-F892-48425C01F649}"/>
              </a:ext>
            </a:extLst>
          </p:cNvPr>
          <p:cNvSpPr>
            <a:spLocks noGrp="1"/>
          </p:cNvSpPr>
          <p:nvPr>
            <p:ph idx="1"/>
          </p:nvPr>
        </p:nvSpPr>
        <p:spPr/>
        <p:txBody>
          <a:bodyPr/>
          <a:lstStyle/>
          <a:p>
            <a:r>
              <a:rPr lang="en-IN" dirty="0"/>
              <a:t>We would be comparing players based on their previous season stats .</a:t>
            </a:r>
          </a:p>
          <a:p>
            <a:r>
              <a:rPr lang="en-IN" dirty="0"/>
              <a:t>This would help the other teams get the perfect player for their desired position at a cheaper price.</a:t>
            </a:r>
          </a:p>
          <a:p>
            <a:r>
              <a:rPr lang="en-IN" dirty="0"/>
              <a:t>For the same purpose, we have used Tableau.</a:t>
            </a:r>
          </a:p>
        </p:txBody>
      </p:sp>
    </p:spTree>
    <p:extLst>
      <p:ext uri="{BB962C8B-B14F-4D97-AF65-F5344CB8AC3E}">
        <p14:creationId xmlns:p14="http://schemas.microsoft.com/office/powerpoint/2010/main" val="3041087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282265-5948-7A47-2BA2-FF7DA15485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587" y="275302"/>
            <a:ext cx="10500852" cy="6341807"/>
          </a:xfrm>
        </p:spPr>
      </p:pic>
    </p:spTree>
    <p:extLst>
      <p:ext uri="{BB962C8B-B14F-4D97-AF65-F5344CB8AC3E}">
        <p14:creationId xmlns:p14="http://schemas.microsoft.com/office/powerpoint/2010/main" val="169894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A1D6-24F3-092B-18DF-DE07C31890FA}"/>
              </a:ext>
            </a:extLst>
          </p:cNvPr>
          <p:cNvSpPr>
            <a:spLocks noGrp="1"/>
          </p:cNvSpPr>
          <p:nvPr>
            <p:ph type="title"/>
          </p:nvPr>
        </p:nvSpPr>
        <p:spPr/>
        <p:txBody>
          <a:bodyPr/>
          <a:lstStyle/>
          <a:p>
            <a:r>
              <a:rPr lang="en-IN" dirty="0"/>
              <a:t>Data Collection </a:t>
            </a:r>
          </a:p>
        </p:txBody>
      </p:sp>
      <p:sp>
        <p:nvSpPr>
          <p:cNvPr id="3" name="Content Placeholder 2">
            <a:extLst>
              <a:ext uri="{FF2B5EF4-FFF2-40B4-BE49-F238E27FC236}">
                <a16:creationId xmlns:a16="http://schemas.microsoft.com/office/drawing/2014/main" id="{A5CA38BF-058A-E5BD-2D5B-B8E2EC1ADD28}"/>
              </a:ext>
            </a:extLst>
          </p:cNvPr>
          <p:cNvSpPr>
            <a:spLocks noGrp="1"/>
          </p:cNvSpPr>
          <p:nvPr>
            <p:ph idx="1"/>
          </p:nvPr>
        </p:nvSpPr>
        <p:spPr/>
        <p:txBody>
          <a:bodyPr/>
          <a:lstStyle/>
          <a:p>
            <a:r>
              <a:rPr lang="en-IN" dirty="0"/>
              <a:t>We basically went onto different websites in order to find usable data for the project .</a:t>
            </a:r>
          </a:p>
          <a:p>
            <a:r>
              <a:rPr lang="en-IN" dirty="0"/>
              <a:t>At the end we found out about fbref and their dataset for the Premier League Season 2022-23. Also we used other datasets from Kaggle, etc.</a:t>
            </a:r>
          </a:p>
          <a:p>
            <a:r>
              <a:rPr lang="en-IN" dirty="0"/>
              <a:t>We gathered data from them for further analysis as they had data for various parameters on which we can compare the teams and the players.</a:t>
            </a:r>
          </a:p>
        </p:txBody>
      </p:sp>
    </p:spTree>
    <p:extLst>
      <p:ext uri="{BB962C8B-B14F-4D97-AF65-F5344CB8AC3E}">
        <p14:creationId xmlns:p14="http://schemas.microsoft.com/office/powerpoint/2010/main" val="2021604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7071-1744-5B81-AF7D-421887AD7696}"/>
              </a:ext>
            </a:extLst>
          </p:cNvPr>
          <p:cNvSpPr>
            <a:spLocks noGrp="1"/>
          </p:cNvSpPr>
          <p:nvPr>
            <p:ph type="title"/>
          </p:nvPr>
        </p:nvSpPr>
        <p:spPr>
          <a:xfrm>
            <a:off x="838200" y="365126"/>
            <a:ext cx="10515600" cy="745920"/>
          </a:xfrm>
        </p:spPr>
        <p:txBody>
          <a:bodyPr>
            <a:normAutofit/>
          </a:bodyPr>
          <a:lstStyle/>
          <a:p>
            <a:r>
              <a:rPr lang="en-IN" dirty="0"/>
              <a:t>Comparing Various Midfielders</a:t>
            </a:r>
          </a:p>
        </p:txBody>
      </p:sp>
      <p:pic>
        <p:nvPicPr>
          <p:cNvPr id="5" name="Content Placeholder 4">
            <a:extLst>
              <a:ext uri="{FF2B5EF4-FFF2-40B4-BE49-F238E27FC236}">
                <a16:creationId xmlns:a16="http://schemas.microsoft.com/office/drawing/2014/main" id="{1FDF8EE7-0ED0-76CD-104C-536A8CC042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11046"/>
            <a:ext cx="10515600" cy="5584721"/>
          </a:xfrm>
        </p:spPr>
      </p:pic>
    </p:spTree>
    <p:extLst>
      <p:ext uri="{BB962C8B-B14F-4D97-AF65-F5344CB8AC3E}">
        <p14:creationId xmlns:p14="http://schemas.microsoft.com/office/powerpoint/2010/main" val="1604768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2D76-7375-97A7-BEC2-7BFA13A6E02D}"/>
              </a:ext>
            </a:extLst>
          </p:cNvPr>
          <p:cNvSpPr>
            <a:spLocks noGrp="1"/>
          </p:cNvSpPr>
          <p:nvPr>
            <p:ph type="title"/>
          </p:nvPr>
        </p:nvSpPr>
        <p:spPr>
          <a:xfrm>
            <a:off x="838200" y="796412"/>
            <a:ext cx="10515600" cy="157317"/>
          </a:xfrm>
        </p:spPr>
        <p:txBody>
          <a:bodyPr>
            <a:normAutofit fontScale="90000"/>
          </a:bodyPr>
          <a:lstStyle/>
          <a:p>
            <a:r>
              <a:rPr lang="en-IN" dirty="0"/>
              <a:t>This shows that Kevin and Bruno are one of the very best…</a:t>
            </a:r>
          </a:p>
        </p:txBody>
      </p:sp>
      <p:pic>
        <p:nvPicPr>
          <p:cNvPr id="5" name="Content Placeholder 4">
            <a:extLst>
              <a:ext uri="{FF2B5EF4-FFF2-40B4-BE49-F238E27FC236}">
                <a16:creationId xmlns:a16="http://schemas.microsoft.com/office/drawing/2014/main" id="{448FB052-2880-2D8D-6997-4EBB0211F3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833" y="2193925"/>
            <a:ext cx="7154334" cy="4024313"/>
          </a:xfrm>
        </p:spPr>
      </p:pic>
    </p:spTree>
    <p:extLst>
      <p:ext uri="{BB962C8B-B14F-4D97-AF65-F5344CB8AC3E}">
        <p14:creationId xmlns:p14="http://schemas.microsoft.com/office/powerpoint/2010/main" val="3467263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C1E5EA-F1EE-69F0-2D11-FC6DB93692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285136"/>
            <a:ext cx="10515599" cy="6361470"/>
          </a:xfrm>
        </p:spPr>
      </p:pic>
    </p:spTree>
    <p:extLst>
      <p:ext uri="{BB962C8B-B14F-4D97-AF65-F5344CB8AC3E}">
        <p14:creationId xmlns:p14="http://schemas.microsoft.com/office/powerpoint/2010/main" val="3423150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5D6604-597D-9E20-B90E-E880B1CB2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413" y="481780"/>
            <a:ext cx="10353368" cy="6154993"/>
          </a:xfrm>
        </p:spPr>
      </p:pic>
    </p:spTree>
    <p:extLst>
      <p:ext uri="{BB962C8B-B14F-4D97-AF65-F5344CB8AC3E}">
        <p14:creationId xmlns:p14="http://schemas.microsoft.com/office/powerpoint/2010/main" val="4010514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B2CC144-8481-1EC0-62AF-9A986B0990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761" y="365125"/>
            <a:ext cx="10805652" cy="5811838"/>
          </a:xfrm>
        </p:spPr>
      </p:pic>
    </p:spTree>
    <p:extLst>
      <p:ext uri="{BB962C8B-B14F-4D97-AF65-F5344CB8AC3E}">
        <p14:creationId xmlns:p14="http://schemas.microsoft.com/office/powerpoint/2010/main" val="3901340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EEB1-798D-6891-FA4D-344CD25DD491}"/>
              </a:ext>
            </a:extLst>
          </p:cNvPr>
          <p:cNvSpPr>
            <a:spLocks noGrp="1"/>
          </p:cNvSpPr>
          <p:nvPr>
            <p:ph type="title"/>
          </p:nvPr>
        </p:nvSpPr>
        <p:spPr/>
        <p:txBody>
          <a:bodyPr/>
          <a:lstStyle/>
          <a:p>
            <a:r>
              <a:rPr lang="en-IN" dirty="0"/>
              <a:t>Now onto comparing the wingers</a:t>
            </a:r>
          </a:p>
        </p:txBody>
      </p:sp>
      <p:sp>
        <p:nvSpPr>
          <p:cNvPr id="3" name="TextBox 2">
            <a:extLst>
              <a:ext uri="{FF2B5EF4-FFF2-40B4-BE49-F238E27FC236}">
                <a16:creationId xmlns:a16="http://schemas.microsoft.com/office/drawing/2014/main" id="{B0E153E0-2BB9-0024-B424-8124671E9F76}"/>
              </a:ext>
            </a:extLst>
          </p:cNvPr>
          <p:cNvSpPr txBox="1"/>
          <p:nvPr/>
        </p:nvSpPr>
        <p:spPr>
          <a:xfrm>
            <a:off x="727788" y="3303037"/>
            <a:ext cx="7212563" cy="707886"/>
          </a:xfrm>
          <a:prstGeom prst="rect">
            <a:avLst/>
          </a:prstGeom>
          <a:noFill/>
        </p:spPr>
        <p:txBody>
          <a:bodyPr wrap="square" rtlCol="0">
            <a:spAutoFit/>
          </a:bodyPr>
          <a:lstStyle/>
          <a:p>
            <a:r>
              <a:rPr lang="en-IN" sz="2000" dirty="0"/>
              <a:t>We would be comparing wingers on Expected Goals + Assists and Progressive Carries.</a:t>
            </a:r>
          </a:p>
        </p:txBody>
      </p:sp>
    </p:spTree>
    <p:extLst>
      <p:ext uri="{BB962C8B-B14F-4D97-AF65-F5344CB8AC3E}">
        <p14:creationId xmlns:p14="http://schemas.microsoft.com/office/powerpoint/2010/main" val="1833970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8B90A81-A992-7FFA-E5E0-BA4A2EE9B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123" y="365124"/>
            <a:ext cx="11139947" cy="6114333"/>
          </a:xfrm>
        </p:spPr>
      </p:pic>
    </p:spTree>
    <p:extLst>
      <p:ext uri="{BB962C8B-B14F-4D97-AF65-F5344CB8AC3E}">
        <p14:creationId xmlns:p14="http://schemas.microsoft.com/office/powerpoint/2010/main" val="3222149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E6E62E5-5AF8-DEA5-B3CA-5DD868DFE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258" y="363794"/>
            <a:ext cx="10677832" cy="6312309"/>
          </a:xfrm>
        </p:spPr>
      </p:pic>
    </p:spTree>
    <p:extLst>
      <p:ext uri="{BB962C8B-B14F-4D97-AF65-F5344CB8AC3E}">
        <p14:creationId xmlns:p14="http://schemas.microsoft.com/office/powerpoint/2010/main" val="2861783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F27F8F-61E8-E7FD-63E2-4197AFA51B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4735" y="314632"/>
            <a:ext cx="10756491" cy="6410633"/>
          </a:xfrm>
        </p:spPr>
      </p:pic>
    </p:spTree>
    <p:extLst>
      <p:ext uri="{BB962C8B-B14F-4D97-AF65-F5344CB8AC3E}">
        <p14:creationId xmlns:p14="http://schemas.microsoft.com/office/powerpoint/2010/main" val="2274497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C1C178-24DF-2E33-3F44-B8307959D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084" y="452284"/>
            <a:ext cx="10510684" cy="5724679"/>
          </a:xfrm>
        </p:spPr>
      </p:pic>
    </p:spTree>
    <p:extLst>
      <p:ext uri="{BB962C8B-B14F-4D97-AF65-F5344CB8AC3E}">
        <p14:creationId xmlns:p14="http://schemas.microsoft.com/office/powerpoint/2010/main" val="230030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8D83-9043-100C-54A8-FED599823378}"/>
              </a:ext>
            </a:extLst>
          </p:cNvPr>
          <p:cNvSpPr>
            <a:spLocks noGrp="1"/>
          </p:cNvSpPr>
          <p:nvPr>
            <p:ph type="title"/>
          </p:nvPr>
        </p:nvSpPr>
        <p:spPr/>
        <p:txBody>
          <a:bodyPr/>
          <a:lstStyle/>
          <a:p>
            <a:r>
              <a:rPr lang="en-IN" dirty="0"/>
              <a:t>Feature Selection </a:t>
            </a:r>
          </a:p>
        </p:txBody>
      </p:sp>
      <p:sp>
        <p:nvSpPr>
          <p:cNvPr id="3" name="Content Placeholder 2">
            <a:extLst>
              <a:ext uri="{FF2B5EF4-FFF2-40B4-BE49-F238E27FC236}">
                <a16:creationId xmlns:a16="http://schemas.microsoft.com/office/drawing/2014/main" id="{00FE6CD3-48A8-DACD-10A3-95116B6C66B5}"/>
              </a:ext>
            </a:extLst>
          </p:cNvPr>
          <p:cNvSpPr>
            <a:spLocks noGrp="1"/>
          </p:cNvSpPr>
          <p:nvPr>
            <p:ph idx="1"/>
          </p:nvPr>
        </p:nvSpPr>
        <p:spPr/>
        <p:txBody>
          <a:bodyPr/>
          <a:lstStyle/>
          <a:p>
            <a:r>
              <a:rPr lang="en-IN" dirty="0"/>
              <a:t>For the initial part we want to compare the players present in the league . </a:t>
            </a:r>
          </a:p>
          <a:p>
            <a:r>
              <a:rPr lang="en-IN" dirty="0"/>
              <a:t>After doing some research around the web(We used sources like The Athletic, SofaScore) we found out that we can compare the players on the following basis : </a:t>
            </a:r>
          </a:p>
          <a:p>
            <a:r>
              <a:rPr lang="en-IN" dirty="0"/>
              <a:t>Chance Creation</a:t>
            </a:r>
          </a:p>
          <a:p>
            <a:r>
              <a:rPr lang="en-IN" dirty="0"/>
              <a:t>Progressive Carries</a:t>
            </a:r>
          </a:p>
          <a:p>
            <a:r>
              <a:rPr lang="en-IN" dirty="0"/>
              <a:t>Pass Completion</a:t>
            </a:r>
          </a:p>
        </p:txBody>
      </p:sp>
    </p:spTree>
    <p:extLst>
      <p:ext uri="{BB962C8B-B14F-4D97-AF65-F5344CB8AC3E}">
        <p14:creationId xmlns:p14="http://schemas.microsoft.com/office/powerpoint/2010/main" val="2181073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33B1-8B04-1C63-FA33-CC1AB6F9C720}"/>
              </a:ext>
            </a:extLst>
          </p:cNvPr>
          <p:cNvSpPr>
            <a:spLocks noGrp="1"/>
          </p:cNvSpPr>
          <p:nvPr>
            <p:ph type="title"/>
          </p:nvPr>
        </p:nvSpPr>
        <p:spPr/>
        <p:txBody>
          <a:bodyPr/>
          <a:lstStyle/>
          <a:p>
            <a:r>
              <a:rPr lang="en-IN" dirty="0"/>
              <a:t>Creating advanced visualizations</a:t>
            </a:r>
          </a:p>
        </p:txBody>
      </p:sp>
      <p:sp>
        <p:nvSpPr>
          <p:cNvPr id="3" name="Content Placeholder 2">
            <a:extLst>
              <a:ext uri="{FF2B5EF4-FFF2-40B4-BE49-F238E27FC236}">
                <a16:creationId xmlns:a16="http://schemas.microsoft.com/office/drawing/2014/main" id="{20E152C3-BEE3-ABD0-0250-E6D8F5EFDC98}"/>
              </a:ext>
            </a:extLst>
          </p:cNvPr>
          <p:cNvSpPr>
            <a:spLocks noGrp="1"/>
          </p:cNvSpPr>
          <p:nvPr>
            <p:ph idx="1"/>
          </p:nvPr>
        </p:nvSpPr>
        <p:spPr/>
        <p:txBody>
          <a:bodyPr/>
          <a:lstStyle/>
          <a:p>
            <a:r>
              <a:rPr lang="en-IN" dirty="0"/>
              <a:t>Here we have created some advanced visualizations like shot map , shot heatmaps. </a:t>
            </a:r>
          </a:p>
          <a:p>
            <a:r>
              <a:rPr lang="en-IN" dirty="0"/>
              <a:t>We firstly created pitch for the same</a:t>
            </a:r>
          </a:p>
        </p:txBody>
      </p:sp>
    </p:spTree>
    <p:extLst>
      <p:ext uri="{BB962C8B-B14F-4D97-AF65-F5344CB8AC3E}">
        <p14:creationId xmlns:p14="http://schemas.microsoft.com/office/powerpoint/2010/main" val="2738980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BFB237-1D3F-A535-0D11-20E91FBB1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547" y="447868"/>
            <a:ext cx="10907486" cy="6008915"/>
          </a:xfrm>
        </p:spPr>
      </p:pic>
    </p:spTree>
    <p:extLst>
      <p:ext uri="{BB962C8B-B14F-4D97-AF65-F5344CB8AC3E}">
        <p14:creationId xmlns:p14="http://schemas.microsoft.com/office/powerpoint/2010/main" val="903444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9B1D-99FD-2939-704D-D3BDD7FBCAAC}"/>
              </a:ext>
            </a:extLst>
          </p:cNvPr>
          <p:cNvSpPr>
            <a:spLocks noGrp="1"/>
          </p:cNvSpPr>
          <p:nvPr>
            <p:ph type="title"/>
          </p:nvPr>
        </p:nvSpPr>
        <p:spPr>
          <a:xfrm>
            <a:off x="2895600" y="764373"/>
            <a:ext cx="4848808" cy="84713"/>
          </a:xfrm>
        </p:spPr>
        <p:txBody>
          <a:bodyPr>
            <a:normAutofit fontScale="90000"/>
          </a:bodyPr>
          <a:lstStyle/>
          <a:p>
            <a:r>
              <a:rPr lang="en-IN" dirty="0"/>
              <a:t>Code For the Previous Chart</a:t>
            </a:r>
          </a:p>
        </p:txBody>
      </p:sp>
      <p:pic>
        <p:nvPicPr>
          <p:cNvPr id="5" name="Content Placeholder 4">
            <a:extLst>
              <a:ext uri="{FF2B5EF4-FFF2-40B4-BE49-F238E27FC236}">
                <a16:creationId xmlns:a16="http://schemas.microsoft.com/office/drawing/2014/main" id="{C4684FAC-DBB9-1CE2-2F3E-EDC39FED77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29" y="1493637"/>
            <a:ext cx="10133044" cy="4724602"/>
          </a:xfrm>
        </p:spPr>
      </p:pic>
    </p:spTree>
    <p:extLst>
      <p:ext uri="{BB962C8B-B14F-4D97-AF65-F5344CB8AC3E}">
        <p14:creationId xmlns:p14="http://schemas.microsoft.com/office/powerpoint/2010/main" val="35909257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37205F-F50E-3C28-E41D-85BB6B5E16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54" y="485192"/>
            <a:ext cx="10954139" cy="6186196"/>
          </a:xfrm>
        </p:spPr>
      </p:pic>
    </p:spTree>
    <p:extLst>
      <p:ext uri="{BB962C8B-B14F-4D97-AF65-F5344CB8AC3E}">
        <p14:creationId xmlns:p14="http://schemas.microsoft.com/office/powerpoint/2010/main" val="2664735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6FCFDF-244A-1F4D-F129-73F9F20373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771" y="457201"/>
            <a:ext cx="10319658" cy="5761038"/>
          </a:xfrm>
        </p:spPr>
      </p:pic>
    </p:spTree>
    <p:extLst>
      <p:ext uri="{BB962C8B-B14F-4D97-AF65-F5344CB8AC3E}">
        <p14:creationId xmlns:p14="http://schemas.microsoft.com/office/powerpoint/2010/main" val="3865671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DA02-FE3C-4310-69BC-4C914DABC23A}"/>
              </a:ext>
            </a:extLst>
          </p:cNvPr>
          <p:cNvSpPr>
            <a:spLocks noGrp="1"/>
          </p:cNvSpPr>
          <p:nvPr>
            <p:ph type="title"/>
          </p:nvPr>
        </p:nvSpPr>
        <p:spPr>
          <a:xfrm>
            <a:off x="2895600" y="764373"/>
            <a:ext cx="4438261" cy="299317"/>
          </a:xfrm>
        </p:spPr>
        <p:txBody>
          <a:bodyPr>
            <a:normAutofit fontScale="90000"/>
          </a:bodyPr>
          <a:lstStyle/>
          <a:p>
            <a:r>
              <a:rPr lang="en-IN" dirty="0"/>
              <a:t>Creating a goal vs shot comparison</a:t>
            </a:r>
          </a:p>
        </p:txBody>
      </p:sp>
      <p:pic>
        <p:nvPicPr>
          <p:cNvPr id="5" name="Content Placeholder 4">
            <a:extLst>
              <a:ext uri="{FF2B5EF4-FFF2-40B4-BE49-F238E27FC236}">
                <a16:creationId xmlns:a16="http://schemas.microsoft.com/office/drawing/2014/main" id="{1D4DDB72-D921-B619-EB08-BA3920551A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860" y="1604865"/>
            <a:ext cx="11262049" cy="4879911"/>
          </a:xfrm>
        </p:spPr>
      </p:pic>
    </p:spTree>
    <p:extLst>
      <p:ext uri="{BB962C8B-B14F-4D97-AF65-F5344CB8AC3E}">
        <p14:creationId xmlns:p14="http://schemas.microsoft.com/office/powerpoint/2010/main" val="2662549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C62A65-3371-6525-1FA2-56CBF738B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12" y="195944"/>
            <a:ext cx="10991461" cy="6270170"/>
          </a:xfrm>
        </p:spPr>
      </p:pic>
    </p:spTree>
    <p:extLst>
      <p:ext uri="{BB962C8B-B14F-4D97-AF65-F5344CB8AC3E}">
        <p14:creationId xmlns:p14="http://schemas.microsoft.com/office/powerpoint/2010/main" val="3182714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24B7C7-8839-24C9-9CA4-FB7299913B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8566" y="345233"/>
            <a:ext cx="10574867" cy="5873005"/>
          </a:xfrm>
        </p:spPr>
      </p:pic>
    </p:spTree>
    <p:extLst>
      <p:ext uri="{BB962C8B-B14F-4D97-AF65-F5344CB8AC3E}">
        <p14:creationId xmlns:p14="http://schemas.microsoft.com/office/powerpoint/2010/main" val="386629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1E82425-C90E-AC39-0E33-6EF974854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052" y="345233"/>
            <a:ext cx="10524931" cy="5873005"/>
          </a:xfrm>
        </p:spPr>
      </p:pic>
    </p:spTree>
    <p:extLst>
      <p:ext uri="{BB962C8B-B14F-4D97-AF65-F5344CB8AC3E}">
        <p14:creationId xmlns:p14="http://schemas.microsoft.com/office/powerpoint/2010/main" val="2402898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6B1EBE-0E12-1F90-CF86-8D70E0A27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466" y="186612"/>
            <a:ext cx="10888824" cy="6363477"/>
          </a:xfrm>
        </p:spPr>
      </p:pic>
    </p:spTree>
    <p:extLst>
      <p:ext uri="{BB962C8B-B14F-4D97-AF65-F5344CB8AC3E}">
        <p14:creationId xmlns:p14="http://schemas.microsoft.com/office/powerpoint/2010/main" val="169496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64F8-E84F-7025-522E-3D519E01BBE2}"/>
              </a:ext>
            </a:extLst>
          </p:cNvPr>
          <p:cNvSpPr>
            <a:spLocks noGrp="1"/>
          </p:cNvSpPr>
          <p:nvPr>
            <p:ph type="title"/>
          </p:nvPr>
        </p:nvSpPr>
        <p:spPr/>
        <p:txBody>
          <a:bodyPr/>
          <a:lstStyle/>
          <a:p>
            <a:r>
              <a:rPr lang="en-US" dirty="0"/>
              <a:t>Data Integration </a:t>
            </a:r>
            <a:endParaRPr lang="en-IN" dirty="0"/>
          </a:p>
        </p:txBody>
      </p:sp>
      <p:sp>
        <p:nvSpPr>
          <p:cNvPr id="3" name="Content Placeholder 2">
            <a:extLst>
              <a:ext uri="{FF2B5EF4-FFF2-40B4-BE49-F238E27FC236}">
                <a16:creationId xmlns:a16="http://schemas.microsoft.com/office/drawing/2014/main" id="{93FAD944-D690-16DC-7942-F00A077A45B3}"/>
              </a:ext>
            </a:extLst>
          </p:cNvPr>
          <p:cNvSpPr>
            <a:spLocks noGrp="1"/>
          </p:cNvSpPr>
          <p:nvPr>
            <p:ph idx="1"/>
          </p:nvPr>
        </p:nvSpPr>
        <p:spPr/>
        <p:txBody>
          <a:bodyPr/>
          <a:lstStyle/>
          <a:p>
            <a:r>
              <a:rPr lang="en-US" dirty="0"/>
              <a:t>Data for the different attributes is present in different tables so no we combine the data from tables using the name of the player as a primary key. </a:t>
            </a:r>
          </a:p>
          <a:p>
            <a:r>
              <a:rPr lang="en-US" dirty="0"/>
              <a:t>To avoid data duplication we check the other parameters like age and their team if such case exists.</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481900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C840308-D5B3-D6F1-6C83-57683995CF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392" y="261257"/>
            <a:ext cx="9638522" cy="5956982"/>
          </a:xfrm>
        </p:spPr>
      </p:pic>
    </p:spTree>
    <p:extLst>
      <p:ext uri="{BB962C8B-B14F-4D97-AF65-F5344CB8AC3E}">
        <p14:creationId xmlns:p14="http://schemas.microsoft.com/office/powerpoint/2010/main" val="138495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6D4149-1A27-1C91-0D6E-3F508820F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7833" y="336549"/>
            <a:ext cx="10456334" cy="5924291"/>
          </a:xfrm>
        </p:spPr>
      </p:pic>
    </p:spTree>
    <p:extLst>
      <p:ext uri="{BB962C8B-B14F-4D97-AF65-F5344CB8AC3E}">
        <p14:creationId xmlns:p14="http://schemas.microsoft.com/office/powerpoint/2010/main" val="3458704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AE498E-035C-6FD0-832B-47126FDC87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441" y="419879"/>
            <a:ext cx="8898726" cy="5798360"/>
          </a:xfrm>
        </p:spPr>
      </p:pic>
    </p:spTree>
    <p:extLst>
      <p:ext uri="{BB962C8B-B14F-4D97-AF65-F5344CB8AC3E}">
        <p14:creationId xmlns:p14="http://schemas.microsoft.com/office/powerpoint/2010/main" val="3786722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90091-467F-88F4-4F6E-5683EDF7B33E}"/>
              </a:ext>
            </a:extLst>
          </p:cNvPr>
          <p:cNvSpPr>
            <a:spLocks noGrp="1"/>
          </p:cNvSpPr>
          <p:nvPr>
            <p:ph type="title"/>
          </p:nvPr>
        </p:nvSpPr>
        <p:spPr>
          <a:xfrm>
            <a:off x="2895600" y="764373"/>
            <a:ext cx="8693020" cy="140696"/>
          </a:xfrm>
        </p:spPr>
        <p:txBody>
          <a:bodyPr>
            <a:normAutofit fontScale="90000"/>
          </a:bodyPr>
          <a:lstStyle/>
          <a:p>
            <a:r>
              <a:rPr lang="en-IN" dirty="0"/>
              <a:t>Histogram showing no. of shots /per minute in the first half </a:t>
            </a:r>
          </a:p>
        </p:txBody>
      </p:sp>
      <p:pic>
        <p:nvPicPr>
          <p:cNvPr id="5" name="Content Placeholder 4">
            <a:extLst>
              <a:ext uri="{FF2B5EF4-FFF2-40B4-BE49-F238E27FC236}">
                <a16:creationId xmlns:a16="http://schemas.microsoft.com/office/drawing/2014/main" id="{1542D83F-9E60-0EB6-B86F-139FE28650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367" y="1400175"/>
            <a:ext cx="10282335" cy="5215229"/>
          </a:xfrm>
        </p:spPr>
      </p:pic>
    </p:spTree>
    <p:extLst>
      <p:ext uri="{BB962C8B-B14F-4D97-AF65-F5344CB8AC3E}">
        <p14:creationId xmlns:p14="http://schemas.microsoft.com/office/powerpoint/2010/main" val="20815708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8141-E384-237B-722C-EB450F2961CA}"/>
              </a:ext>
            </a:extLst>
          </p:cNvPr>
          <p:cNvSpPr>
            <a:spLocks noGrp="1"/>
          </p:cNvSpPr>
          <p:nvPr>
            <p:ph type="title"/>
          </p:nvPr>
        </p:nvSpPr>
        <p:spPr/>
        <p:txBody>
          <a:bodyPr/>
          <a:lstStyle/>
          <a:p>
            <a:r>
              <a:rPr lang="en-IN" dirty="0"/>
              <a:t>Comparing the messi vs Ronaldo rivalry</a:t>
            </a:r>
          </a:p>
        </p:txBody>
      </p:sp>
      <p:sp>
        <p:nvSpPr>
          <p:cNvPr id="3" name="Content Placeholder 2">
            <a:extLst>
              <a:ext uri="{FF2B5EF4-FFF2-40B4-BE49-F238E27FC236}">
                <a16:creationId xmlns:a16="http://schemas.microsoft.com/office/drawing/2014/main" id="{DB958B89-38F7-0348-C1E2-3990CD38EA6A}"/>
              </a:ext>
            </a:extLst>
          </p:cNvPr>
          <p:cNvSpPr>
            <a:spLocks noGrp="1"/>
          </p:cNvSpPr>
          <p:nvPr>
            <p:ph idx="1"/>
          </p:nvPr>
        </p:nvSpPr>
        <p:spPr/>
        <p:txBody>
          <a:bodyPr/>
          <a:lstStyle/>
          <a:p>
            <a:pPr algn="l">
              <a:buFont typeface="+mj-lt"/>
              <a:buAutoNum type="arabicPeriod"/>
            </a:pPr>
            <a:r>
              <a:rPr lang="en-US" b="1" i="0" dirty="0">
                <a:effectLst/>
              </a:rPr>
              <a:t>Football Icons:</a:t>
            </a:r>
            <a:r>
              <a:rPr lang="en-US" b="0" i="0" dirty="0">
                <a:effectLst/>
              </a:rPr>
              <a:t> The Messi vs. Ronaldo rivalry defines an era of football greatness.</a:t>
            </a:r>
          </a:p>
          <a:p>
            <a:pPr algn="l">
              <a:buFont typeface="+mj-lt"/>
              <a:buAutoNum type="arabicPeriod"/>
            </a:pPr>
            <a:r>
              <a:rPr lang="en-US" b="1" i="0" dirty="0">
                <a:effectLst/>
              </a:rPr>
              <a:t>Individual Brilliance:</a:t>
            </a:r>
            <a:r>
              <a:rPr lang="en-US" b="0" i="0" dirty="0">
                <a:effectLst/>
              </a:rPr>
              <a:t> Lionel Messi and Cristiano Ronaldo, two of the greatest players, compete for supremacy.</a:t>
            </a:r>
          </a:p>
          <a:p>
            <a:pPr algn="l">
              <a:buFont typeface="+mj-lt"/>
              <a:buAutoNum type="arabicPeriod"/>
            </a:pPr>
            <a:r>
              <a:rPr lang="en-US" b="1" i="0" dirty="0">
                <a:effectLst/>
              </a:rPr>
              <a:t>Clubs and Countries:</a:t>
            </a:r>
            <a:r>
              <a:rPr lang="en-US" b="0" i="0" dirty="0">
                <a:effectLst/>
              </a:rPr>
              <a:t> Their rivalry extends from domestic leagues to international stages.</a:t>
            </a:r>
          </a:p>
          <a:p>
            <a:pPr algn="l">
              <a:buFont typeface="+mj-lt"/>
              <a:buAutoNum type="arabicPeriod"/>
            </a:pPr>
            <a:r>
              <a:rPr lang="en-US" b="1" i="0" dirty="0">
                <a:effectLst/>
              </a:rPr>
              <a:t>Records Galore:</a:t>
            </a:r>
            <a:r>
              <a:rPr lang="en-US" b="0" i="0" dirty="0">
                <a:effectLst/>
              </a:rPr>
              <a:t> Constantly breaking records, they set new benchmarks in goal-scoring and individual achievements.</a:t>
            </a:r>
          </a:p>
          <a:p>
            <a:pPr algn="l">
              <a:buFont typeface="+mj-lt"/>
              <a:buAutoNum type="arabicPeriod"/>
            </a:pPr>
            <a:r>
              <a:rPr lang="en-US" b="1" i="0" dirty="0">
                <a:effectLst/>
              </a:rPr>
              <a:t>Global Debate:</a:t>
            </a:r>
            <a:r>
              <a:rPr lang="en-US" b="0" i="0" dirty="0">
                <a:effectLst/>
              </a:rPr>
              <a:t> Fans worldwide engage in the perpetual debate over who truly reigns supreme.</a:t>
            </a:r>
          </a:p>
          <a:p>
            <a:endParaRPr lang="en-IN" dirty="0"/>
          </a:p>
        </p:txBody>
      </p:sp>
    </p:spTree>
    <p:extLst>
      <p:ext uri="{BB962C8B-B14F-4D97-AF65-F5344CB8AC3E}">
        <p14:creationId xmlns:p14="http://schemas.microsoft.com/office/powerpoint/2010/main" val="242477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D85BD-2974-09E0-9747-012C4DA1737C}"/>
              </a:ext>
            </a:extLst>
          </p:cNvPr>
          <p:cNvSpPr>
            <a:spLocks noGrp="1"/>
          </p:cNvSpPr>
          <p:nvPr>
            <p:ph type="title"/>
          </p:nvPr>
        </p:nvSpPr>
        <p:spPr>
          <a:xfrm>
            <a:off x="2895600" y="764373"/>
            <a:ext cx="7041502" cy="150027"/>
          </a:xfrm>
        </p:spPr>
        <p:txBody>
          <a:bodyPr>
            <a:normAutofit fontScale="90000"/>
          </a:bodyPr>
          <a:lstStyle/>
          <a:p>
            <a:r>
              <a:rPr lang="en-IN" dirty="0"/>
              <a:t>Comparing assists for club</a:t>
            </a:r>
          </a:p>
        </p:txBody>
      </p:sp>
      <p:pic>
        <p:nvPicPr>
          <p:cNvPr id="5" name="Content Placeholder 4">
            <a:extLst>
              <a:ext uri="{FF2B5EF4-FFF2-40B4-BE49-F238E27FC236}">
                <a16:creationId xmlns:a16="http://schemas.microsoft.com/office/drawing/2014/main" id="{C8FAC7F6-7D90-D284-99CF-3FEECC11F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433" y="1455576"/>
            <a:ext cx="11066106" cy="5131835"/>
          </a:xfrm>
        </p:spPr>
      </p:pic>
    </p:spTree>
    <p:extLst>
      <p:ext uri="{BB962C8B-B14F-4D97-AF65-F5344CB8AC3E}">
        <p14:creationId xmlns:p14="http://schemas.microsoft.com/office/powerpoint/2010/main" val="4163970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AECA9C-999D-EDD4-B25A-C74F3DD9CE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756" y="382588"/>
            <a:ext cx="10374488" cy="6083526"/>
          </a:xfrm>
        </p:spPr>
      </p:pic>
    </p:spTree>
    <p:extLst>
      <p:ext uri="{BB962C8B-B14F-4D97-AF65-F5344CB8AC3E}">
        <p14:creationId xmlns:p14="http://schemas.microsoft.com/office/powerpoint/2010/main" val="3869587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6BE3-1380-042D-5501-43FFF8033D46}"/>
              </a:ext>
            </a:extLst>
          </p:cNvPr>
          <p:cNvSpPr>
            <a:spLocks noGrp="1"/>
          </p:cNvSpPr>
          <p:nvPr>
            <p:ph type="title"/>
          </p:nvPr>
        </p:nvSpPr>
        <p:spPr>
          <a:xfrm>
            <a:off x="2895600" y="764373"/>
            <a:ext cx="7330751" cy="84713"/>
          </a:xfrm>
        </p:spPr>
        <p:txBody>
          <a:bodyPr>
            <a:normAutofit fontScale="90000"/>
          </a:bodyPr>
          <a:lstStyle/>
          <a:p>
            <a:r>
              <a:rPr lang="en-IN" dirty="0"/>
              <a:t>Comparing goals for club</a:t>
            </a:r>
          </a:p>
        </p:txBody>
      </p:sp>
      <p:pic>
        <p:nvPicPr>
          <p:cNvPr id="9" name="Content Placeholder 8">
            <a:extLst>
              <a:ext uri="{FF2B5EF4-FFF2-40B4-BE49-F238E27FC236}">
                <a16:creationId xmlns:a16="http://schemas.microsoft.com/office/drawing/2014/main" id="{DFF6DCB7-FFB3-56D7-FF36-AB61B9EA3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86" y="1316355"/>
            <a:ext cx="11299371" cy="5317710"/>
          </a:xfrm>
        </p:spPr>
      </p:pic>
    </p:spTree>
    <p:extLst>
      <p:ext uri="{BB962C8B-B14F-4D97-AF65-F5344CB8AC3E}">
        <p14:creationId xmlns:p14="http://schemas.microsoft.com/office/powerpoint/2010/main" val="3988483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7D365B-9E77-2B59-4CEA-858A319799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70" y="391886"/>
            <a:ext cx="11588621" cy="6130211"/>
          </a:xfrm>
        </p:spPr>
      </p:pic>
    </p:spTree>
    <p:extLst>
      <p:ext uri="{BB962C8B-B14F-4D97-AF65-F5344CB8AC3E}">
        <p14:creationId xmlns:p14="http://schemas.microsoft.com/office/powerpoint/2010/main" val="2637506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D803-DF48-EDE8-5C41-681EB4E24C91}"/>
              </a:ext>
            </a:extLst>
          </p:cNvPr>
          <p:cNvSpPr>
            <a:spLocks noGrp="1"/>
          </p:cNvSpPr>
          <p:nvPr>
            <p:ph type="title"/>
          </p:nvPr>
        </p:nvSpPr>
        <p:spPr/>
        <p:txBody>
          <a:bodyPr/>
          <a:lstStyle/>
          <a:p>
            <a:r>
              <a:rPr lang="en-IN" dirty="0"/>
              <a:t>UCL Data Analytics</a:t>
            </a:r>
          </a:p>
        </p:txBody>
      </p:sp>
      <p:sp>
        <p:nvSpPr>
          <p:cNvPr id="3" name="Content Placeholder 2">
            <a:extLst>
              <a:ext uri="{FF2B5EF4-FFF2-40B4-BE49-F238E27FC236}">
                <a16:creationId xmlns:a16="http://schemas.microsoft.com/office/drawing/2014/main" id="{F6B4387D-33B9-5DA2-4388-0EBC59BCA47E}"/>
              </a:ext>
            </a:extLst>
          </p:cNvPr>
          <p:cNvSpPr>
            <a:spLocks noGrp="1"/>
          </p:cNvSpPr>
          <p:nvPr>
            <p:ph idx="1"/>
          </p:nvPr>
        </p:nvSpPr>
        <p:spPr/>
        <p:txBody>
          <a:bodyPr/>
          <a:lstStyle/>
          <a:p>
            <a:pPr algn="l">
              <a:buFont typeface="+mj-lt"/>
              <a:buAutoNum type="arabicPeriod"/>
            </a:pPr>
            <a:r>
              <a:rPr lang="en-US" b="1" i="0" dirty="0">
                <a:effectLst/>
              </a:rPr>
              <a:t>Premier Club Competition:</a:t>
            </a:r>
            <a:r>
              <a:rPr lang="en-US" b="0" i="0" dirty="0">
                <a:effectLst/>
              </a:rPr>
              <a:t> The UEFA Champions League (UCL) stands as Europe's premier club football competition.</a:t>
            </a:r>
          </a:p>
          <a:p>
            <a:pPr algn="l">
              <a:buFont typeface="+mj-lt"/>
              <a:buAutoNum type="arabicPeriod"/>
            </a:pPr>
            <a:r>
              <a:rPr lang="en-US" b="1" i="0" dirty="0">
                <a:effectLst/>
              </a:rPr>
              <a:t>Elite Teams:</a:t>
            </a:r>
            <a:r>
              <a:rPr lang="en-US" b="0" i="0" dirty="0">
                <a:effectLst/>
              </a:rPr>
              <a:t> It features the continent's top football clubs, showcasing the best talent.</a:t>
            </a:r>
          </a:p>
          <a:p>
            <a:pPr algn="l">
              <a:buFont typeface="+mj-lt"/>
              <a:buAutoNum type="arabicPeriod"/>
            </a:pPr>
            <a:r>
              <a:rPr lang="en-US" b="1" i="0" dirty="0">
                <a:effectLst/>
              </a:rPr>
              <a:t>Format:</a:t>
            </a:r>
            <a:r>
              <a:rPr lang="en-US" b="0" i="0" dirty="0">
                <a:effectLst/>
              </a:rPr>
              <a:t> Teams from different European leagues compete in a tournament format.</a:t>
            </a:r>
          </a:p>
          <a:p>
            <a:pPr algn="l">
              <a:buFont typeface="+mj-lt"/>
              <a:buAutoNum type="arabicPeriod"/>
            </a:pPr>
            <a:r>
              <a:rPr lang="en-US" b="1" i="0" dirty="0">
                <a:effectLst/>
              </a:rPr>
              <a:t>Prestigious Trophy:</a:t>
            </a:r>
            <a:r>
              <a:rPr lang="en-US" b="0" i="0" dirty="0">
                <a:effectLst/>
              </a:rPr>
              <a:t> The coveted trophy represents the pinnacle of European club success.</a:t>
            </a:r>
          </a:p>
          <a:p>
            <a:pPr algn="l">
              <a:buFont typeface="+mj-lt"/>
              <a:buAutoNum type="arabicPeriod"/>
            </a:pPr>
            <a:r>
              <a:rPr lang="en-US" b="1" i="0" dirty="0">
                <a:effectLst/>
              </a:rPr>
              <a:t>Global Audience:</a:t>
            </a:r>
            <a:r>
              <a:rPr lang="en-US" b="0" i="0" dirty="0">
                <a:effectLst/>
              </a:rPr>
              <a:t> With a massive global viewership, it's a football spectacle of unparalleled magnitude.</a:t>
            </a:r>
          </a:p>
          <a:p>
            <a:endParaRPr lang="en-IN" dirty="0"/>
          </a:p>
        </p:txBody>
      </p:sp>
    </p:spTree>
    <p:extLst>
      <p:ext uri="{BB962C8B-B14F-4D97-AF65-F5344CB8AC3E}">
        <p14:creationId xmlns:p14="http://schemas.microsoft.com/office/powerpoint/2010/main" val="149840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A28A-ECA7-3A0C-3759-A5BD050D4D93}"/>
              </a:ext>
            </a:extLst>
          </p:cNvPr>
          <p:cNvSpPr>
            <a:spLocks noGrp="1"/>
          </p:cNvSpPr>
          <p:nvPr>
            <p:ph type="title"/>
          </p:nvPr>
        </p:nvSpPr>
        <p:spPr/>
        <p:txBody>
          <a:bodyPr/>
          <a:lstStyle/>
          <a:p>
            <a:r>
              <a:rPr lang="en-US" dirty="0"/>
              <a:t>Data Cleaning </a:t>
            </a:r>
            <a:endParaRPr lang="en-IN" dirty="0"/>
          </a:p>
        </p:txBody>
      </p:sp>
      <p:sp>
        <p:nvSpPr>
          <p:cNvPr id="3" name="Content Placeholder 2">
            <a:extLst>
              <a:ext uri="{FF2B5EF4-FFF2-40B4-BE49-F238E27FC236}">
                <a16:creationId xmlns:a16="http://schemas.microsoft.com/office/drawing/2014/main" id="{26488ECA-E8FB-28D1-E576-5F8323B9F57B}"/>
              </a:ext>
            </a:extLst>
          </p:cNvPr>
          <p:cNvSpPr>
            <a:spLocks noGrp="1"/>
          </p:cNvSpPr>
          <p:nvPr>
            <p:ph idx="1"/>
          </p:nvPr>
        </p:nvSpPr>
        <p:spPr/>
        <p:txBody>
          <a:bodyPr/>
          <a:lstStyle/>
          <a:p>
            <a:r>
              <a:rPr lang="en-US" dirty="0"/>
              <a:t>Now the records that we obtained are for the entire season and different players have played for different amount of games due to various reasons. </a:t>
            </a:r>
          </a:p>
          <a:p>
            <a:r>
              <a:rPr lang="en-US" dirty="0"/>
              <a:t>Therefore , in order to find the better players we determine the output they produce per 90 minutes of play .</a:t>
            </a:r>
          </a:p>
          <a:p>
            <a:r>
              <a:rPr lang="en-US" dirty="0"/>
              <a:t>The problem which arises here is that there are some players who have played lot less like 2-3 matches out of the possible 38 so to get better analysis we have to remove them as they may act like an anomaly.</a:t>
            </a:r>
          </a:p>
          <a:p>
            <a:r>
              <a:rPr lang="en-US" dirty="0"/>
              <a:t>This was taken after seeing various reports from sites </a:t>
            </a:r>
            <a:r>
              <a:rPr lang="en-US"/>
              <a:t>like athletic..</a:t>
            </a:r>
            <a:endParaRPr lang="en-IN" dirty="0"/>
          </a:p>
        </p:txBody>
      </p:sp>
    </p:spTree>
    <p:extLst>
      <p:ext uri="{BB962C8B-B14F-4D97-AF65-F5344CB8AC3E}">
        <p14:creationId xmlns:p14="http://schemas.microsoft.com/office/powerpoint/2010/main" val="3403998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5B01-B806-4414-F4EA-332CF30756AF}"/>
              </a:ext>
            </a:extLst>
          </p:cNvPr>
          <p:cNvSpPr>
            <a:spLocks noGrp="1"/>
          </p:cNvSpPr>
          <p:nvPr>
            <p:ph type="title"/>
          </p:nvPr>
        </p:nvSpPr>
        <p:spPr>
          <a:xfrm>
            <a:off x="2895601" y="764373"/>
            <a:ext cx="4904792" cy="47390"/>
          </a:xfrm>
        </p:spPr>
        <p:txBody>
          <a:bodyPr>
            <a:normAutofit fontScale="90000"/>
          </a:bodyPr>
          <a:lstStyle/>
          <a:p>
            <a:r>
              <a:rPr lang="en-IN" dirty="0" err="1"/>
              <a:t>Ucl</a:t>
            </a:r>
            <a:r>
              <a:rPr lang="en-IN" dirty="0"/>
              <a:t> Geographical Map for titles</a:t>
            </a:r>
          </a:p>
        </p:txBody>
      </p:sp>
      <p:pic>
        <p:nvPicPr>
          <p:cNvPr id="5" name="Content Placeholder 4">
            <a:extLst>
              <a:ext uri="{FF2B5EF4-FFF2-40B4-BE49-F238E27FC236}">
                <a16:creationId xmlns:a16="http://schemas.microsoft.com/office/drawing/2014/main" id="{187B94D7-48A1-865B-62AF-FDB6247F2E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556" y="1306513"/>
            <a:ext cx="11140750" cy="5420858"/>
          </a:xfrm>
        </p:spPr>
      </p:pic>
    </p:spTree>
    <p:extLst>
      <p:ext uri="{BB962C8B-B14F-4D97-AF65-F5344CB8AC3E}">
        <p14:creationId xmlns:p14="http://schemas.microsoft.com/office/powerpoint/2010/main" val="4135878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605B-48CF-3949-4EC7-473754EA2E0A}"/>
              </a:ext>
            </a:extLst>
          </p:cNvPr>
          <p:cNvSpPr>
            <a:spLocks noGrp="1"/>
          </p:cNvSpPr>
          <p:nvPr>
            <p:ph type="title"/>
          </p:nvPr>
        </p:nvSpPr>
        <p:spPr>
          <a:xfrm>
            <a:off x="2895600" y="764373"/>
            <a:ext cx="6777567" cy="45719"/>
          </a:xfrm>
        </p:spPr>
        <p:txBody>
          <a:bodyPr>
            <a:normAutofit fontScale="90000"/>
          </a:bodyPr>
          <a:lstStyle/>
          <a:p>
            <a:r>
              <a:rPr lang="en-IN" dirty="0"/>
              <a:t>Club wise title using horizontal bar Chart</a:t>
            </a:r>
          </a:p>
        </p:txBody>
      </p:sp>
      <p:pic>
        <p:nvPicPr>
          <p:cNvPr id="5" name="Content Placeholder 4">
            <a:extLst>
              <a:ext uri="{FF2B5EF4-FFF2-40B4-BE49-F238E27FC236}">
                <a16:creationId xmlns:a16="http://schemas.microsoft.com/office/drawing/2014/main" id="{BA92221D-F56C-439E-E64D-3623860E62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38" y="1380931"/>
            <a:ext cx="11765902" cy="5346440"/>
          </a:xfrm>
        </p:spPr>
      </p:pic>
    </p:spTree>
    <p:extLst>
      <p:ext uri="{BB962C8B-B14F-4D97-AF65-F5344CB8AC3E}">
        <p14:creationId xmlns:p14="http://schemas.microsoft.com/office/powerpoint/2010/main" val="3709388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7B73-E668-56FB-6B2F-4B5F5D282417}"/>
              </a:ext>
            </a:extLst>
          </p:cNvPr>
          <p:cNvSpPr>
            <a:spLocks noGrp="1"/>
          </p:cNvSpPr>
          <p:nvPr>
            <p:ph type="title"/>
          </p:nvPr>
        </p:nvSpPr>
        <p:spPr>
          <a:xfrm>
            <a:off x="2895600" y="764373"/>
            <a:ext cx="5511282" cy="45719"/>
          </a:xfrm>
        </p:spPr>
        <p:txBody>
          <a:bodyPr>
            <a:normAutofit fontScale="90000"/>
          </a:bodyPr>
          <a:lstStyle/>
          <a:p>
            <a:r>
              <a:rPr lang="en-IN" dirty="0"/>
              <a:t>UCL GOALS BY PLAYERS </a:t>
            </a:r>
          </a:p>
        </p:txBody>
      </p:sp>
      <p:pic>
        <p:nvPicPr>
          <p:cNvPr id="5" name="Content Placeholder 4">
            <a:extLst>
              <a:ext uri="{FF2B5EF4-FFF2-40B4-BE49-F238E27FC236}">
                <a16:creationId xmlns:a16="http://schemas.microsoft.com/office/drawing/2014/main" id="{D87BE246-7EF3-20A7-40DC-DDA1BE896D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2" y="1073020"/>
            <a:ext cx="10916816" cy="5561977"/>
          </a:xfrm>
        </p:spPr>
      </p:pic>
    </p:spTree>
    <p:extLst>
      <p:ext uri="{BB962C8B-B14F-4D97-AF65-F5344CB8AC3E}">
        <p14:creationId xmlns:p14="http://schemas.microsoft.com/office/powerpoint/2010/main" val="2630718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7329-98F5-B894-6113-2B2E3669F52B}"/>
              </a:ext>
            </a:extLst>
          </p:cNvPr>
          <p:cNvSpPr>
            <a:spLocks noGrp="1"/>
          </p:cNvSpPr>
          <p:nvPr>
            <p:ph type="title"/>
          </p:nvPr>
        </p:nvSpPr>
        <p:spPr/>
        <p:txBody>
          <a:bodyPr/>
          <a:lstStyle/>
          <a:p>
            <a:r>
              <a:rPr lang="en-IN" dirty="0"/>
              <a:t>EPL Data Analytics</a:t>
            </a:r>
          </a:p>
        </p:txBody>
      </p:sp>
      <p:sp>
        <p:nvSpPr>
          <p:cNvPr id="8" name="Content Placeholder 7">
            <a:extLst>
              <a:ext uri="{FF2B5EF4-FFF2-40B4-BE49-F238E27FC236}">
                <a16:creationId xmlns:a16="http://schemas.microsoft.com/office/drawing/2014/main" id="{20F665B4-D87B-5E40-AE95-B1B0CCB734ED}"/>
              </a:ext>
            </a:extLst>
          </p:cNvPr>
          <p:cNvSpPr>
            <a:spLocks noGrp="1"/>
          </p:cNvSpPr>
          <p:nvPr>
            <p:ph idx="1"/>
          </p:nvPr>
        </p:nvSpPr>
        <p:spPr/>
        <p:txBody>
          <a:bodyPr/>
          <a:lstStyle/>
          <a:p>
            <a:pPr algn="l">
              <a:buFont typeface="+mj-lt"/>
              <a:buAutoNum type="arabicPeriod"/>
            </a:pPr>
            <a:r>
              <a:rPr lang="en-US" b="1" i="0" dirty="0">
                <a:effectLst/>
              </a:rPr>
              <a:t>English Football Apex:</a:t>
            </a:r>
            <a:r>
              <a:rPr lang="en-US" b="0" i="0" dirty="0">
                <a:effectLst/>
              </a:rPr>
              <a:t> The Premier League reigns as the pinnacle of English football.</a:t>
            </a:r>
          </a:p>
          <a:p>
            <a:pPr algn="l">
              <a:buFont typeface="+mj-lt"/>
              <a:buAutoNum type="arabicPeriod"/>
            </a:pPr>
            <a:r>
              <a:rPr lang="en-US" b="1" i="0" dirty="0">
                <a:effectLst/>
              </a:rPr>
              <a:t>Top-Flight Teams:</a:t>
            </a:r>
            <a:r>
              <a:rPr lang="en-US" b="0" i="0" dirty="0">
                <a:effectLst/>
              </a:rPr>
              <a:t> Comprising 20 elite clubs, it features England's football powerhouses.</a:t>
            </a:r>
          </a:p>
          <a:p>
            <a:pPr algn="l">
              <a:buFont typeface="+mj-lt"/>
              <a:buAutoNum type="arabicPeriod"/>
            </a:pPr>
            <a:r>
              <a:rPr lang="en-US" b="1" i="0" dirty="0">
                <a:effectLst/>
              </a:rPr>
              <a:t>Global Attraction:</a:t>
            </a:r>
            <a:r>
              <a:rPr lang="en-US" b="0" i="0" dirty="0">
                <a:effectLst/>
              </a:rPr>
              <a:t> With a massive international fanbase, the league captivates audiences worldwide.</a:t>
            </a:r>
          </a:p>
          <a:p>
            <a:pPr algn="l">
              <a:buFont typeface="+mj-lt"/>
              <a:buAutoNum type="arabicPeriod"/>
            </a:pPr>
            <a:r>
              <a:rPr lang="en-US" b="1" i="0" dirty="0">
                <a:effectLst/>
              </a:rPr>
              <a:t>Competitive Intensity:</a:t>
            </a:r>
            <a:r>
              <a:rPr lang="en-US" b="0" i="0" dirty="0">
                <a:effectLst/>
              </a:rPr>
              <a:t> Known for its unpredictability, each season brings fierce battles for the coveted title.</a:t>
            </a:r>
          </a:p>
          <a:p>
            <a:pPr algn="l">
              <a:buFont typeface="+mj-lt"/>
              <a:buAutoNum type="arabicPeriod"/>
            </a:pPr>
            <a:r>
              <a:rPr lang="en-US" b="1" i="0" dirty="0">
                <a:effectLst/>
              </a:rPr>
              <a:t>Footballing Drama:</a:t>
            </a:r>
            <a:r>
              <a:rPr lang="en-US" b="0" i="0" dirty="0">
                <a:effectLst/>
              </a:rPr>
              <a:t> A thrilling mix of skill, passion, and drama, the Premier League is a football spectacle unmatched in excitement.</a:t>
            </a:r>
          </a:p>
          <a:p>
            <a:pPr marL="0" indent="0">
              <a:buNone/>
            </a:pPr>
            <a:endParaRPr lang="en-IN" dirty="0"/>
          </a:p>
        </p:txBody>
      </p:sp>
    </p:spTree>
    <p:extLst>
      <p:ext uri="{BB962C8B-B14F-4D97-AF65-F5344CB8AC3E}">
        <p14:creationId xmlns:p14="http://schemas.microsoft.com/office/powerpoint/2010/main" val="1863294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E95F-B043-CD29-7187-32808A8CEF81}"/>
              </a:ext>
            </a:extLst>
          </p:cNvPr>
          <p:cNvSpPr>
            <a:spLocks noGrp="1"/>
          </p:cNvSpPr>
          <p:nvPr>
            <p:ph type="title"/>
          </p:nvPr>
        </p:nvSpPr>
        <p:spPr>
          <a:xfrm>
            <a:off x="462116" y="365125"/>
            <a:ext cx="10891684" cy="1325563"/>
          </a:xfrm>
        </p:spPr>
        <p:txBody>
          <a:bodyPr/>
          <a:lstStyle/>
          <a:p>
            <a:r>
              <a:rPr lang="en-IN" dirty="0"/>
              <a:t>Loading the Dataset</a:t>
            </a:r>
          </a:p>
        </p:txBody>
      </p:sp>
      <p:pic>
        <p:nvPicPr>
          <p:cNvPr id="5" name="Content Placeholder 4">
            <a:extLst>
              <a:ext uri="{FF2B5EF4-FFF2-40B4-BE49-F238E27FC236}">
                <a16:creationId xmlns:a16="http://schemas.microsoft.com/office/drawing/2014/main" id="{4D99143A-9B3F-6330-EE81-50CDAD4BA0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084" y="1543665"/>
            <a:ext cx="10707329" cy="5132438"/>
          </a:xfrm>
        </p:spPr>
      </p:pic>
    </p:spTree>
    <p:extLst>
      <p:ext uri="{BB962C8B-B14F-4D97-AF65-F5344CB8AC3E}">
        <p14:creationId xmlns:p14="http://schemas.microsoft.com/office/powerpoint/2010/main" val="2405480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A390-DC22-CCDD-207F-4EDE91870A13}"/>
              </a:ext>
            </a:extLst>
          </p:cNvPr>
          <p:cNvSpPr>
            <a:spLocks noGrp="1"/>
          </p:cNvSpPr>
          <p:nvPr>
            <p:ph type="title"/>
          </p:nvPr>
        </p:nvSpPr>
        <p:spPr>
          <a:xfrm>
            <a:off x="1647825" y="152401"/>
            <a:ext cx="9705975" cy="1538288"/>
          </a:xfrm>
        </p:spPr>
        <p:txBody>
          <a:bodyPr>
            <a:normAutofit/>
          </a:bodyPr>
          <a:lstStyle/>
          <a:p>
            <a:r>
              <a:rPr lang="en-IN" dirty="0"/>
              <a:t>Displaying The Basic Info About Dataset</a:t>
            </a:r>
          </a:p>
        </p:txBody>
      </p:sp>
      <p:pic>
        <p:nvPicPr>
          <p:cNvPr id="5" name="Content Placeholder 4">
            <a:extLst>
              <a:ext uri="{FF2B5EF4-FFF2-40B4-BE49-F238E27FC236}">
                <a16:creationId xmlns:a16="http://schemas.microsoft.com/office/drawing/2014/main" id="{64EDF6DF-677E-BAFB-6EBE-CFDF89D029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587" y="1623270"/>
            <a:ext cx="10815484" cy="5003671"/>
          </a:xfrm>
        </p:spPr>
      </p:pic>
    </p:spTree>
    <p:extLst>
      <p:ext uri="{BB962C8B-B14F-4D97-AF65-F5344CB8AC3E}">
        <p14:creationId xmlns:p14="http://schemas.microsoft.com/office/powerpoint/2010/main" val="116353197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Vapor Trail</Template>
  <TotalTime>1153</TotalTime>
  <Words>922</Words>
  <Application>Microsoft Office PowerPoint</Application>
  <PresentationFormat>Widescreen</PresentationFormat>
  <Paragraphs>83</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Century Gothic</vt:lpstr>
      <vt:lpstr>Vapor Trail</vt:lpstr>
      <vt:lpstr>Football Data Analytics</vt:lpstr>
      <vt:lpstr>Contents In the project</vt:lpstr>
      <vt:lpstr>Data Collection </vt:lpstr>
      <vt:lpstr>Feature Selection </vt:lpstr>
      <vt:lpstr>Data Integration </vt:lpstr>
      <vt:lpstr>Data Cleaning </vt:lpstr>
      <vt:lpstr>EPL Data Analytics</vt:lpstr>
      <vt:lpstr>Loading the Dataset</vt:lpstr>
      <vt:lpstr>Displaying The Basic Info About Dataset</vt:lpstr>
      <vt:lpstr>Describing all the Parameters of Dataset</vt:lpstr>
      <vt:lpstr>Checking No. of Null Values</vt:lpstr>
      <vt:lpstr>Inserting Columns for Minutes Played and Goals</vt:lpstr>
      <vt:lpstr>Total Goals Scored : Penalty and Non Penalty Goals</vt:lpstr>
      <vt:lpstr>Penalty Attempts and Code for Penalties Missed vs Scored Pie Chart</vt:lpstr>
      <vt:lpstr>Output Pie Chart</vt:lpstr>
      <vt:lpstr>Unique and Positions and Players Playing Each Position</vt:lpstr>
      <vt:lpstr>Different Nationalities</vt:lpstr>
      <vt:lpstr>No. of Players at Each Club</vt:lpstr>
      <vt:lpstr>Age Distribution of Players</vt:lpstr>
      <vt:lpstr>No. of Players Aged Under 20 at Each Club</vt:lpstr>
      <vt:lpstr>Displaying the Players Aged Under 20</vt:lpstr>
      <vt:lpstr>PowerPoint Presentation</vt:lpstr>
      <vt:lpstr>PowerPoint Presentation</vt:lpstr>
      <vt:lpstr>PowerPoint Presentation</vt:lpstr>
      <vt:lpstr>Box Plot for Average Age of Players</vt:lpstr>
      <vt:lpstr>Box Plot Distribution for Age Distribution</vt:lpstr>
      <vt:lpstr>Determining Underrated Players</vt:lpstr>
      <vt:lpstr>Comparison of players ..</vt:lpstr>
      <vt:lpstr>PowerPoint Presentation</vt:lpstr>
      <vt:lpstr>Comparing Various Midfielders</vt:lpstr>
      <vt:lpstr>This shows that Kevin and Bruno are one of the very best…</vt:lpstr>
      <vt:lpstr>PowerPoint Presentation</vt:lpstr>
      <vt:lpstr>PowerPoint Presentation</vt:lpstr>
      <vt:lpstr>PowerPoint Presentation</vt:lpstr>
      <vt:lpstr>Now onto comparing the wingers</vt:lpstr>
      <vt:lpstr>PowerPoint Presentation</vt:lpstr>
      <vt:lpstr>PowerPoint Presentation</vt:lpstr>
      <vt:lpstr>PowerPoint Presentation</vt:lpstr>
      <vt:lpstr>PowerPoint Presentation</vt:lpstr>
      <vt:lpstr>Creating advanced visualizations</vt:lpstr>
      <vt:lpstr>PowerPoint Presentation</vt:lpstr>
      <vt:lpstr>Code For the Previous Chart</vt:lpstr>
      <vt:lpstr>PowerPoint Presentation</vt:lpstr>
      <vt:lpstr>PowerPoint Presentation</vt:lpstr>
      <vt:lpstr>Creating a goal vs shot 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Histogram showing no. of shots /per minute in the first half </vt:lpstr>
      <vt:lpstr>Comparing the messi vs Ronaldo rivalry</vt:lpstr>
      <vt:lpstr>Comparing assists for club</vt:lpstr>
      <vt:lpstr>PowerPoint Presentation</vt:lpstr>
      <vt:lpstr>Comparing goals for club</vt:lpstr>
      <vt:lpstr>PowerPoint Presentation</vt:lpstr>
      <vt:lpstr>UCL Data Analytics</vt:lpstr>
      <vt:lpstr>Ucl Geographical Map for titles</vt:lpstr>
      <vt:lpstr>Club wise title using horizontal bar Chart</vt:lpstr>
      <vt:lpstr>UCL GOALS BY PLAYERS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Data Analytics</dc:title>
  <dc:creator>RACHIT SINGH</dc:creator>
  <cp:lastModifiedBy>RACHIT SINGH</cp:lastModifiedBy>
  <cp:revision>20</cp:revision>
  <dcterms:created xsi:type="dcterms:W3CDTF">2023-09-25T07:23:19Z</dcterms:created>
  <dcterms:modified xsi:type="dcterms:W3CDTF">2024-01-09T11:15:53Z</dcterms:modified>
</cp:coreProperties>
</file>